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Lst>
  <p:sldSz cx="21599525" cy="32399288"/>
  <p:notesSz cx="6805613" cy="9939338"/>
  <p:defaultTextStyle>
    <a:defPPr>
      <a:defRPr lang="zh-TW"/>
    </a:defPPr>
    <a:lvl1pPr marL="0" algn="l" defTabSz="2592070" rtl="0" eaLnBrk="1" latinLnBrk="0" hangingPunct="1">
      <a:defRPr sz="5100" kern="1200">
        <a:solidFill>
          <a:schemeClr val="tx1"/>
        </a:solidFill>
        <a:latin typeface="+mn-lt"/>
        <a:ea typeface="+mn-ea"/>
        <a:cs typeface="+mn-cs"/>
      </a:defRPr>
    </a:lvl1pPr>
    <a:lvl2pPr marL="1296035" algn="l" defTabSz="2592070" rtl="0" eaLnBrk="1" latinLnBrk="0" hangingPunct="1">
      <a:defRPr sz="5100" kern="1200">
        <a:solidFill>
          <a:schemeClr val="tx1"/>
        </a:solidFill>
        <a:latin typeface="+mn-lt"/>
        <a:ea typeface="+mn-ea"/>
        <a:cs typeface="+mn-cs"/>
      </a:defRPr>
    </a:lvl2pPr>
    <a:lvl3pPr marL="2592070" algn="l" defTabSz="2592070" rtl="0" eaLnBrk="1" latinLnBrk="0" hangingPunct="1">
      <a:defRPr sz="5100" kern="1200">
        <a:solidFill>
          <a:schemeClr val="tx1"/>
        </a:solidFill>
        <a:latin typeface="+mn-lt"/>
        <a:ea typeface="+mn-ea"/>
        <a:cs typeface="+mn-cs"/>
      </a:defRPr>
    </a:lvl3pPr>
    <a:lvl4pPr marL="3888105" algn="l" defTabSz="2592070" rtl="0" eaLnBrk="1" latinLnBrk="0" hangingPunct="1">
      <a:defRPr sz="5100" kern="1200">
        <a:solidFill>
          <a:schemeClr val="tx1"/>
        </a:solidFill>
        <a:latin typeface="+mn-lt"/>
        <a:ea typeface="+mn-ea"/>
        <a:cs typeface="+mn-cs"/>
      </a:defRPr>
    </a:lvl4pPr>
    <a:lvl5pPr marL="5183505" algn="l" defTabSz="2592070" rtl="0" eaLnBrk="1" latinLnBrk="0" hangingPunct="1">
      <a:defRPr sz="5100" kern="1200">
        <a:solidFill>
          <a:schemeClr val="tx1"/>
        </a:solidFill>
        <a:latin typeface="+mn-lt"/>
        <a:ea typeface="+mn-ea"/>
        <a:cs typeface="+mn-cs"/>
      </a:defRPr>
    </a:lvl5pPr>
    <a:lvl6pPr marL="6479540" algn="l" defTabSz="2592070" rtl="0" eaLnBrk="1" latinLnBrk="0" hangingPunct="1">
      <a:defRPr sz="5100" kern="1200">
        <a:solidFill>
          <a:schemeClr val="tx1"/>
        </a:solidFill>
        <a:latin typeface="+mn-lt"/>
        <a:ea typeface="+mn-ea"/>
        <a:cs typeface="+mn-cs"/>
      </a:defRPr>
    </a:lvl6pPr>
    <a:lvl7pPr marL="7775575" algn="l" defTabSz="2592070" rtl="0" eaLnBrk="1" latinLnBrk="0" hangingPunct="1">
      <a:defRPr sz="5100" kern="1200">
        <a:solidFill>
          <a:schemeClr val="tx1"/>
        </a:solidFill>
        <a:latin typeface="+mn-lt"/>
        <a:ea typeface="+mn-ea"/>
        <a:cs typeface="+mn-cs"/>
      </a:defRPr>
    </a:lvl7pPr>
    <a:lvl8pPr marL="9071610" algn="l" defTabSz="2592070" rtl="0" eaLnBrk="1" latinLnBrk="0" hangingPunct="1">
      <a:defRPr sz="5100" kern="1200">
        <a:solidFill>
          <a:schemeClr val="tx1"/>
        </a:solidFill>
        <a:latin typeface="+mn-lt"/>
        <a:ea typeface="+mn-ea"/>
        <a:cs typeface="+mn-cs"/>
      </a:defRPr>
    </a:lvl8pPr>
    <a:lvl9pPr marL="10367645" algn="l" defTabSz="2592070" rtl="0" eaLnBrk="1" latinLnBrk="0" hangingPunct="1">
      <a:defRPr sz="51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1" d="100"/>
          <a:sy n="21" d="100"/>
        </p:scale>
        <p:origin x="1013"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302386"/>
            <a:ext cx="18359596" cy="11279752"/>
          </a:xfrm>
        </p:spPr>
        <p:txBody>
          <a:bodyPr anchor="b"/>
          <a:lstStyle>
            <a:lvl1pPr algn="ctr">
              <a:defRPr sz="14175"/>
            </a:lvl1pPr>
          </a:lstStyle>
          <a:p>
            <a:r>
              <a:rPr lang="zh-TW" altLang="en-US"/>
              <a:t>按一下以編輯母片標題樣式</a:t>
            </a:r>
            <a:endParaRPr lang="en-US" dirty="0"/>
          </a:p>
        </p:txBody>
      </p:sp>
      <p:sp>
        <p:nvSpPr>
          <p:cNvPr id="3" name="Subtitle 2"/>
          <p:cNvSpPr>
            <a:spLocks noGrp="1"/>
          </p:cNvSpPr>
          <p:nvPr>
            <p:ph type="subTitle" idx="1"/>
          </p:nvPr>
        </p:nvSpPr>
        <p:spPr>
          <a:xfrm>
            <a:off x="2699941" y="17017128"/>
            <a:ext cx="16199644" cy="7822326"/>
          </a:xfrm>
        </p:spPr>
        <p:txBody>
          <a:bodyPr/>
          <a:lstStyle>
            <a:lvl1pPr marL="0" indent="0" algn="ctr">
              <a:buNone/>
              <a:defRPr sz="5670"/>
            </a:lvl1pPr>
            <a:lvl2pPr marL="1080135" indent="0" algn="ctr">
              <a:buNone/>
              <a:defRPr sz="4725"/>
            </a:lvl2pPr>
            <a:lvl3pPr marL="2160270" indent="0" algn="ctr">
              <a:buNone/>
              <a:defRPr sz="4250"/>
            </a:lvl3pPr>
            <a:lvl4pPr marL="3239770" indent="0" algn="ctr">
              <a:buNone/>
              <a:defRPr sz="3780"/>
            </a:lvl4pPr>
            <a:lvl5pPr marL="4319905" indent="0" algn="ctr">
              <a:buNone/>
              <a:defRPr sz="3780"/>
            </a:lvl5pPr>
            <a:lvl6pPr marL="5400040" indent="0" algn="ctr">
              <a:buNone/>
              <a:defRPr sz="3780"/>
            </a:lvl6pPr>
            <a:lvl7pPr marL="6480175" indent="0" algn="ctr">
              <a:buNone/>
              <a:defRPr sz="3780"/>
            </a:lvl7pPr>
            <a:lvl8pPr marL="7559675" indent="0" algn="ctr">
              <a:buNone/>
              <a:defRPr sz="3780"/>
            </a:lvl8pPr>
            <a:lvl9pPr marL="8639810" indent="0" algn="ctr">
              <a:buNone/>
              <a:defRPr sz="378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724962"/>
            <a:ext cx="4657398" cy="2745689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hasCustomPrompt="1"/>
          </p:nvPr>
        </p:nvSpPr>
        <p:spPr>
          <a:xfrm>
            <a:off x="1484968" y="1724962"/>
            <a:ext cx="13702199" cy="2745689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473719" y="8077332"/>
            <a:ext cx="18629590" cy="13477201"/>
          </a:xfrm>
        </p:spPr>
        <p:txBody>
          <a:bodyPr anchor="b"/>
          <a:lstStyle>
            <a:lvl1pPr>
              <a:defRPr sz="14175"/>
            </a:lvl1p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1473719" y="21682033"/>
            <a:ext cx="18629590" cy="7087342"/>
          </a:xfrm>
        </p:spPr>
        <p:txBody>
          <a:bodyPr/>
          <a:lstStyle>
            <a:lvl1pPr marL="0" indent="0">
              <a:buNone/>
              <a:defRPr sz="5670">
                <a:solidFill>
                  <a:schemeClr val="tx1"/>
                </a:solidFill>
              </a:defRPr>
            </a:lvl1pPr>
            <a:lvl2pPr marL="1080135" indent="0">
              <a:buNone/>
              <a:defRPr sz="4725">
                <a:solidFill>
                  <a:schemeClr val="tx1">
                    <a:tint val="75000"/>
                  </a:schemeClr>
                </a:solidFill>
              </a:defRPr>
            </a:lvl2pPr>
            <a:lvl3pPr marL="2160270" indent="0">
              <a:buNone/>
              <a:defRPr sz="4250">
                <a:solidFill>
                  <a:schemeClr val="tx1">
                    <a:tint val="75000"/>
                  </a:schemeClr>
                </a:solidFill>
              </a:defRPr>
            </a:lvl3pPr>
            <a:lvl4pPr marL="3239770" indent="0">
              <a:buNone/>
              <a:defRPr sz="3780">
                <a:solidFill>
                  <a:schemeClr val="tx1">
                    <a:tint val="75000"/>
                  </a:schemeClr>
                </a:solidFill>
              </a:defRPr>
            </a:lvl4pPr>
            <a:lvl5pPr marL="4319905" indent="0">
              <a:buNone/>
              <a:defRPr sz="3780">
                <a:solidFill>
                  <a:schemeClr val="tx1">
                    <a:tint val="75000"/>
                  </a:schemeClr>
                </a:solidFill>
              </a:defRPr>
            </a:lvl5pPr>
            <a:lvl6pPr marL="5400040" indent="0">
              <a:buNone/>
              <a:defRPr sz="3780">
                <a:solidFill>
                  <a:schemeClr val="tx1">
                    <a:tint val="75000"/>
                  </a:schemeClr>
                </a:solidFill>
              </a:defRPr>
            </a:lvl6pPr>
            <a:lvl7pPr marL="6480175" indent="0">
              <a:buNone/>
              <a:defRPr sz="3780">
                <a:solidFill>
                  <a:schemeClr val="tx1">
                    <a:tint val="75000"/>
                  </a:schemeClr>
                </a:solidFill>
              </a:defRPr>
            </a:lvl7pPr>
            <a:lvl8pPr marL="7559675" indent="0">
              <a:buNone/>
              <a:defRPr sz="3780">
                <a:solidFill>
                  <a:schemeClr val="tx1">
                    <a:tint val="75000"/>
                  </a:schemeClr>
                </a:solidFill>
              </a:defRPr>
            </a:lvl8pPr>
            <a:lvl9pPr marL="8639810" indent="0">
              <a:buNone/>
              <a:defRPr sz="378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hasCustomPrompt="1"/>
          </p:nvPr>
        </p:nvSpPr>
        <p:spPr>
          <a:xfrm>
            <a:off x="1484967" y="8624810"/>
            <a:ext cx="9179798" cy="205570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hasCustomPrompt="1"/>
          </p:nvPr>
        </p:nvSpPr>
        <p:spPr>
          <a:xfrm>
            <a:off x="10934760" y="8624810"/>
            <a:ext cx="9179798" cy="2055705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487781" y="1724969"/>
            <a:ext cx="18629590" cy="6262365"/>
          </a:xfrm>
        </p:spPr>
        <p:txBody>
          <a:bodyPr/>
          <a:lstStyle/>
          <a:p>
            <a:r>
              <a:rPr lang="zh-TW" altLang="en-US"/>
              <a:t>按一下以編輯母片標題樣式</a:t>
            </a:r>
            <a:endParaRPr lang="en-US" dirty="0"/>
          </a:p>
        </p:txBody>
      </p:sp>
      <p:sp>
        <p:nvSpPr>
          <p:cNvPr id="3" name="Text Placeholder 2"/>
          <p:cNvSpPr>
            <a:spLocks noGrp="1"/>
          </p:cNvSpPr>
          <p:nvPr>
            <p:ph type="body" idx="1" hasCustomPrompt="1"/>
          </p:nvPr>
        </p:nvSpPr>
        <p:spPr>
          <a:xfrm>
            <a:off x="1487783" y="7942328"/>
            <a:ext cx="9137610"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TW" altLang="en-US"/>
              <a:t>編輯母片文字樣式</a:t>
            </a:r>
          </a:p>
        </p:txBody>
      </p:sp>
      <p:sp>
        <p:nvSpPr>
          <p:cNvPr id="4" name="Content Placeholder 3"/>
          <p:cNvSpPr>
            <a:spLocks noGrp="1"/>
          </p:cNvSpPr>
          <p:nvPr>
            <p:ph sz="half" idx="2" hasCustomPrompt="1"/>
          </p:nvPr>
        </p:nvSpPr>
        <p:spPr>
          <a:xfrm>
            <a:off x="1487783" y="11834740"/>
            <a:ext cx="9137610" cy="174071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hasCustomPrompt="1"/>
          </p:nvPr>
        </p:nvSpPr>
        <p:spPr>
          <a:xfrm>
            <a:off x="10934761" y="7942328"/>
            <a:ext cx="9182611" cy="3892412"/>
          </a:xfrm>
        </p:spPr>
        <p:txBody>
          <a:bodyPr anchor="b"/>
          <a:lstStyle>
            <a:lvl1pPr marL="0" indent="0">
              <a:buNone/>
              <a:defRPr sz="5670" b="1"/>
            </a:lvl1pPr>
            <a:lvl2pPr marL="1080135" indent="0">
              <a:buNone/>
              <a:defRPr sz="4725" b="1"/>
            </a:lvl2pPr>
            <a:lvl3pPr marL="2160270" indent="0">
              <a:buNone/>
              <a:defRPr sz="4250" b="1"/>
            </a:lvl3pPr>
            <a:lvl4pPr marL="3239770" indent="0">
              <a:buNone/>
              <a:defRPr sz="3780" b="1"/>
            </a:lvl4pPr>
            <a:lvl5pPr marL="4319905" indent="0">
              <a:buNone/>
              <a:defRPr sz="3780" b="1"/>
            </a:lvl5pPr>
            <a:lvl6pPr marL="5400040" indent="0">
              <a:buNone/>
              <a:defRPr sz="3780" b="1"/>
            </a:lvl6pPr>
            <a:lvl7pPr marL="6480175" indent="0">
              <a:buNone/>
              <a:defRPr sz="3780" b="1"/>
            </a:lvl7pPr>
            <a:lvl8pPr marL="7559675" indent="0">
              <a:buNone/>
              <a:defRPr sz="3780" b="1"/>
            </a:lvl8pPr>
            <a:lvl9pPr marL="8639810" indent="0">
              <a:buNone/>
              <a:defRPr sz="3780" b="1"/>
            </a:lvl9pPr>
          </a:lstStyle>
          <a:p>
            <a:pPr lvl="0"/>
            <a:r>
              <a:rPr lang="zh-TW" altLang="en-US"/>
              <a:t>編輯母片文字樣式</a:t>
            </a:r>
          </a:p>
        </p:txBody>
      </p:sp>
      <p:sp>
        <p:nvSpPr>
          <p:cNvPr id="6" name="Content Placeholder 5"/>
          <p:cNvSpPr>
            <a:spLocks noGrp="1"/>
          </p:cNvSpPr>
          <p:nvPr>
            <p:ph sz="quarter" idx="4" hasCustomPrompt="1"/>
          </p:nvPr>
        </p:nvSpPr>
        <p:spPr>
          <a:xfrm>
            <a:off x="10934761" y="11834740"/>
            <a:ext cx="9182611" cy="174071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TW" altLang="en-US"/>
              <a:t>按一下以編輯母片標題樣式</a:t>
            </a:r>
            <a:endParaRPr lang="en-US" dirty="0"/>
          </a:p>
        </p:txBody>
      </p:sp>
      <p:sp>
        <p:nvSpPr>
          <p:cNvPr id="3" name="Content Placeholder 2"/>
          <p:cNvSpPr>
            <a:spLocks noGrp="1"/>
          </p:cNvSpPr>
          <p:nvPr>
            <p:ph idx="1" hasCustomPrompt="1"/>
          </p:nvPr>
        </p:nvSpPr>
        <p:spPr>
          <a:xfrm>
            <a:off x="9182611" y="4664905"/>
            <a:ext cx="10934760" cy="23024494"/>
          </a:xfrm>
        </p:spPr>
        <p:txBody>
          <a:bodyPr/>
          <a:lstStyle>
            <a:lvl1pPr>
              <a:defRPr sz="7560"/>
            </a:lvl1pPr>
            <a:lvl2pPr>
              <a:defRPr sz="6615"/>
            </a:lvl2pPr>
            <a:lvl3pPr>
              <a:defRPr sz="5670"/>
            </a:lvl3pPr>
            <a:lvl4pPr>
              <a:defRPr sz="4725"/>
            </a:lvl4pPr>
            <a:lvl5pPr>
              <a:defRPr sz="4725"/>
            </a:lvl5pPr>
            <a:lvl6pPr>
              <a:defRPr sz="4725"/>
            </a:lvl6pPr>
            <a:lvl7pPr>
              <a:defRPr sz="4725"/>
            </a:lvl7pPr>
            <a:lvl8pPr>
              <a:defRPr sz="4725"/>
            </a:lvl8pPr>
            <a:lvl9pPr>
              <a:defRPr sz="4725"/>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hasCustomPrompt="1"/>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TW" altLang="en-US"/>
              <a:t>編輯母片文字樣式</a:t>
            </a:r>
          </a:p>
        </p:txBody>
      </p:sp>
      <p:sp>
        <p:nvSpPr>
          <p:cNvPr id="5" name="Date Placeholder 4"/>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7781" y="2159952"/>
            <a:ext cx="6966409" cy="7559834"/>
          </a:xfrm>
        </p:spPr>
        <p:txBody>
          <a:bodyPr anchor="b"/>
          <a:lstStyle>
            <a:lvl1pPr>
              <a:defRPr sz="756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9182611" y="4664905"/>
            <a:ext cx="10934760" cy="23024494"/>
          </a:xfrm>
        </p:spPr>
        <p:txBody>
          <a:bodyPr anchor="t"/>
          <a:lstStyle>
            <a:lvl1pPr marL="0" indent="0">
              <a:buNone/>
              <a:defRPr sz="7560"/>
            </a:lvl1pPr>
            <a:lvl2pPr marL="1080135" indent="0">
              <a:buNone/>
              <a:defRPr sz="6615"/>
            </a:lvl2pPr>
            <a:lvl3pPr marL="2160270" indent="0">
              <a:buNone/>
              <a:defRPr sz="5670"/>
            </a:lvl3pPr>
            <a:lvl4pPr marL="3239770" indent="0">
              <a:buNone/>
              <a:defRPr sz="4725"/>
            </a:lvl4pPr>
            <a:lvl5pPr marL="4319905" indent="0">
              <a:buNone/>
              <a:defRPr sz="4725"/>
            </a:lvl5pPr>
            <a:lvl6pPr marL="5400040" indent="0">
              <a:buNone/>
              <a:defRPr sz="4725"/>
            </a:lvl6pPr>
            <a:lvl7pPr marL="6480175" indent="0">
              <a:buNone/>
              <a:defRPr sz="4725"/>
            </a:lvl7pPr>
            <a:lvl8pPr marL="7559675" indent="0">
              <a:buNone/>
              <a:defRPr sz="4725"/>
            </a:lvl8pPr>
            <a:lvl9pPr marL="8639810" indent="0">
              <a:buNone/>
              <a:defRPr sz="4725"/>
            </a:lvl9pPr>
          </a:lstStyle>
          <a:p>
            <a:r>
              <a:rPr lang="zh-TW" altLang="en-US"/>
              <a:t>按一下圖示以新增圖片</a:t>
            </a:r>
            <a:endParaRPr lang="en-US" dirty="0"/>
          </a:p>
        </p:txBody>
      </p:sp>
      <p:sp>
        <p:nvSpPr>
          <p:cNvPr id="4" name="Text Placeholder 3"/>
          <p:cNvSpPr>
            <a:spLocks noGrp="1"/>
          </p:cNvSpPr>
          <p:nvPr>
            <p:ph type="body" sz="half" idx="2" hasCustomPrompt="1"/>
          </p:nvPr>
        </p:nvSpPr>
        <p:spPr>
          <a:xfrm>
            <a:off x="1487781" y="9719786"/>
            <a:ext cx="6966409" cy="18007107"/>
          </a:xfrm>
        </p:spPr>
        <p:txBody>
          <a:bodyPr/>
          <a:lstStyle>
            <a:lvl1pPr marL="0" indent="0">
              <a:buNone/>
              <a:defRPr sz="3780"/>
            </a:lvl1pPr>
            <a:lvl2pPr marL="1080135" indent="0">
              <a:buNone/>
              <a:defRPr sz="3305"/>
            </a:lvl2pPr>
            <a:lvl3pPr marL="2160270" indent="0">
              <a:buNone/>
              <a:defRPr sz="2835"/>
            </a:lvl3pPr>
            <a:lvl4pPr marL="3239770" indent="0">
              <a:buNone/>
              <a:defRPr sz="2360"/>
            </a:lvl4pPr>
            <a:lvl5pPr marL="4319905" indent="0">
              <a:buNone/>
              <a:defRPr sz="2360"/>
            </a:lvl5pPr>
            <a:lvl6pPr marL="5400040" indent="0">
              <a:buNone/>
              <a:defRPr sz="2360"/>
            </a:lvl6pPr>
            <a:lvl7pPr marL="6480175" indent="0">
              <a:buNone/>
              <a:defRPr sz="2360"/>
            </a:lvl7pPr>
            <a:lvl8pPr marL="7559675" indent="0">
              <a:buNone/>
              <a:defRPr sz="2360"/>
            </a:lvl8pPr>
            <a:lvl9pPr marL="8639810" indent="0">
              <a:buNone/>
              <a:defRPr sz="2360"/>
            </a:lvl9pPr>
          </a:lstStyle>
          <a:p>
            <a:pPr lvl="0"/>
            <a:r>
              <a:rPr lang="zh-TW" altLang="en-US"/>
              <a:t>編輯母片文字樣式</a:t>
            </a:r>
          </a:p>
        </p:txBody>
      </p:sp>
      <p:sp>
        <p:nvSpPr>
          <p:cNvPr id="5" name="Date Placeholder 4"/>
          <p:cNvSpPr>
            <a:spLocks noGrp="1"/>
          </p:cNvSpPr>
          <p:nvPr>
            <p:ph type="dt" sz="half" idx="10"/>
          </p:nvPr>
        </p:nvSpPr>
        <p:spPr/>
        <p:txBody>
          <a:bodyPr/>
          <a:lstStyle/>
          <a:p>
            <a:fld id="{A9A33404-2943-41D5-AC26-C52D67D47087}" type="datetimeFigureOut">
              <a:rPr lang="zh-TW" altLang="en-US" smtClean="0"/>
              <a:t>2025/10/1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CA68896-386F-484E-94EF-4DC8B3DFEBB6}"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724969"/>
            <a:ext cx="18629590" cy="626236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84968" y="8624810"/>
            <a:ext cx="18629590" cy="20557051"/>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484967" y="30029347"/>
            <a:ext cx="4859893" cy="1724962"/>
          </a:xfrm>
          <a:prstGeom prst="rect">
            <a:avLst/>
          </a:prstGeom>
        </p:spPr>
        <p:txBody>
          <a:bodyPr vert="horz" lIns="91440" tIns="45720" rIns="91440" bIns="45720" rtlCol="0" anchor="ctr"/>
          <a:lstStyle>
            <a:lvl1pPr algn="l">
              <a:defRPr sz="2835">
                <a:solidFill>
                  <a:schemeClr val="tx1">
                    <a:tint val="75000"/>
                  </a:schemeClr>
                </a:solidFill>
              </a:defRPr>
            </a:lvl1pPr>
          </a:lstStyle>
          <a:p>
            <a:fld id="{A9A33404-2943-41D5-AC26-C52D67D47087}" type="datetimeFigureOut">
              <a:rPr lang="zh-TW" altLang="en-US" smtClean="0"/>
              <a:t>2025/10/1</a:t>
            </a:fld>
            <a:endParaRPr lang="zh-TW" altLang="en-US"/>
          </a:p>
        </p:txBody>
      </p:sp>
      <p:sp>
        <p:nvSpPr>
          <p:cNvPr id="5" name="Footer Placeholder 4"/>
          <p:cNvSpPr>
            <a:spLocks noGrp="1"/>
          </p:cNvSpPr>
          <p:nvPr>
            <p:ph type="ftr" sz="quarter" idx="3"/>
          </p:nvPr>
        </p:nvSpPr>
        <p:spPr>
          <a:xfrm>
            <a:off x="7154843" y="30029347"/>
            <a:ext cx="7289840" cy="1724962"/>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5254665" y="30029347"/>
            <a:ext cx="4859893" cy="1724962"/>
          </a:xfrm>
          <a:prstGeom prst="rect">
            <a:avLst/>
          </a:prstGeom>
        </p:spPr>
        <p:txBody>
          <a:bodyPr vert="horz" lIns="91440" tIns="45720" rIns="91440" bIns="45720" rtlCol="0" anchor="ctr"/>
          <a:lstStyle>
            <a:lvl1pPr algn="r">
              <a:defRPr sz="2835">
                <a:solidFill>
                  <a:schemeClr val="tx1">
                    <a:tint val="75000"/>
                  </a:schemeClr>
                </a:solidFill>
              </a:defRPr>
            </a:lvl1pPr>
          </a:lstStyle>
          <a:p>
            <a:fld id="{BCA68896-386F-484E-94EF-4DC8B3DFEBB6}"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2160270" rtl="0" eaLnBrk="1" latinLnBrk="0" hangingPunct="1">
        <a:lnSpc>
          <a:spcPct val="90000"/>
        </a:lnSpc>
        <a:spcBef>
          <a:spcPct val="0"/>
        </a:spcBef>
        <a:buNone/>
        <a:defRPr sz="10395" kern="1200">
          <a:solidFill>
            <a:schemeClr val="tx1"/>
          </a:solidFill>
          <a:latin typeface="+mj-lt"/>
          <a:ea typeface="+mj-ea"/>
          <a:cs typeface="+mj-cs"/>
        </a:defRPr>
      </a:lvl1pPr>
    </p:titleStyle>
    <p:bodyStyle>
      <a:lvl1pPr marL="539750" indent="-539750" algn="l" defTabSz="2160270" rtl="0" eaLnBrk="1" latinLnBrk="0" hangingPunct="1">
        <a:lnSpc>
          <a:spcPct val="90000"/>
        </a:lnSpc>
        <a:spcBef>
          <a:spcPts val="2360"/>
        </a:spcBef>
        <a:buFont typeface="Arial" panose="020B0604020202020204" pitchFamily="34" charset="0"/>
        <a:buChar char="•"/>
        <a:defRPr sz="6615" kern="1200">
          <a:solidFill>
            <a:schemeClr val="tx1"/>
          </a:solidFill>
          <a:latin typeface="+mn-lt"/>
          <a:ea typeface="+mn-ea"/>
          <a:cs typeface="+mn-cs"/>
        </a:defRPr>
      </a:lvl1pPr>
      <a:lvl2pPr marL="1619885" indent="-539750" algn="l" defTabSz="2160270" rtl="0" eaLnBrk="1" latinLnBrk="0" hangingPunct="1">
        <a:lnSpc>
          <a:spcPct val="90000"/>
        </a:lnSpc>
        <a:spcBef>
          <a:spcPts val="1180"/>
        </a:spcBef>
        <a:buFont typeface="Arial" panose="020B0604020202020204" pitchFamily="34" charset="0"/>
        <a:buChar char="•"/>
        <a:defRPr sz="5670" kern="1200">
          <a:solidFill>
            <a:schemeClr val="tx1"/>
          </a:solidFill>
          <a:latin typeface="+mn-lt"/>
          <a:ea typeface="+mn-ea"/>
          <a:cs typeface="+mn-cs"/>
        </a:defRPr>
      </a:lvl2pPr>
      <a:lvl3pPr marL="2700020" indent="-539750" algn="l" defTabSz="2160270" rtl="0" eaLnBrk="1" latinLnBrk="0" hangingPunct="1">
        <a:lnSpc>
          <a:spcPct val="90000"/>
        </a:lnSpc>
        <a:spcBef>
          <a:spcPts val="1180"/>
        </a:spcBef>
        <a:buFont typeface="Arial" panose="020B0604020202020204" pitchFamily="34" charset="0"/>
        <a:buChar char="•"/>
        <a:defRPr sz="4725" kern="1200">
          <a:solidFill>
            <a:schemeClr val="tx1"/>
          </a:solidFill>
          <a:latin typeface="+mn-lt"/>
          <a:ea typeface="+mn-ea"/>
          <a:cs typeface="+mn-cs"/>
        </a:defRPr>
      </a:lvl3pPr>
      <a:lvl4pPr marL="378015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4pPr>
      <a:lvl5pPr marL="48602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5pPr>
      <a:lvl6pPr marL="593979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6pPr>
      <a:lvl7pPr marL="701992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7pPr>
      <a:lvl8pPr marL="8100060"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8pPr>
      <a:lvl9pPr marL="9180195" indent="-539750" algn="l" defTabSz="2160270" rtl="0" eaLnBrk="1" latinLnBrk="0" hangingPunct="1">
        <a:lnSpc>
          <a:spcPct val="90000"/>
        </a:lnSpc>
        <a:spcBef>
          <a:spcPts val="1180"/>
        </a:spcBef>
        <a:buFont typeface="Arial" panose="020B0604020202020204" pitchFamily="34" charset="0"/>
        <a:buChar char="•"/>
        <a:defRPr sz="4250" kern="1200">
          <a:solidFill>
            <a:schemeClr val="tx1"/>
          </a:solidFill>
          <a:latin typeface="+mn-lt"/>
          <a:ea typeface="+mn-ea"/>
          <a:cs typeface="+mn-cs"/>
        </a:defRPr>
      </a:lvl9pPr>
    </p:bodyStyle>
    <p:otherStyle>
      <a:defPPr>
        <a:defRPr lang="en-US"/>
      </a:defPPr>
      <a:lvl1pPr marL="0" algn="l" defTabSz="2160270" rtl="0" eaLnBrk="1" latinLnBrk="0" hangingPunct="1">
        <a:defRPr sz="4250" kern="1200">
          <a:solidFill>
            <a:schemeClr val="tx1"/>
          </a:solidFill>
          <a:latin typeface="+mn-lt"/>
          <a:ea typeface="+mn-ea"/>
          <a:cs typeface="+mn-cs"/>
        </a:defRPr>
      </a:lvl1pPr>
      <a:lvl2pPr marL="1080135" algn="l" defTabSz="2160270" rtl="0" eaLnBrk="1" latinLnBrk="0" hangingPunct="1">
        <a:defRPr sz="4250" kern="1200">
          <a:solidFill>
            <a:schemeClr val="tx1"/>
          </a:solidFill>
          <a:latin typeface="+mn-lt"/>
          <a:ea typeface="+mn-ea"/>
          <a:cs typeface="+mn-cs"/>
        </a:defRPr>
      </a:lvl2pPr>
      <a:lvl3pPr marL="2160270" algn="l" defTabSz="2160270" rtl="0" eaLnBrk="1" latinLnBrk="0" hangingPunct="1">
        <a:defRPr sz="4250" kern="1200">
          <a:solidFill>
            <a:schemeClr val="tx1"/>
          </a:solidFill>
          <a:latin typeface="+mn-lt"/>
          <a:ea typeface="+mn-ea"/>
          <a:cs typeface="+mn-cs"/>
        </a:defRPr>
      </a:lvl3pPr>
      <a:lvl4pPr marL="3239770" algn="l" defTabSz="2160270" rtl="0" eaLnBrk="1" latinLnBrk="0" hangingPunct="1">
        <a:defRPr sz="4250" kern="1200">
          <a:solidFill>
            <a:schemeClr val="tx1"/>
          </a:solidFill>
          <a:latin typeface="+mn-lt"/>
          <a:ea typeface="+mn-ea"/>
          <a:cs typeface="+mn-cs"/>
        </a:defRPr>
      </a:lvl4pPr>
      <a:lvl5pPr marL="4319905" algn="l" defTabSz="2160270" rtl="0" eaLnBrk="1" latinLnBrk="0" hangingPunct="1">
        <a:defRPr sz="4250" kern="1200">
          <a:solidFill>
            <a:schemeClr val="tx1"/>
          </a:solidFill>
          <a:latin typeface="+mn-lt"/>
          <a:ea typeface="+mn-ea"/>
          <a:cs typeface="+mn-cs"/>
        </a:defRPr>
      </a:lvl5pPr>
      <a:lvl6pPr marL="5400040" algn="l" defTabSz="2160270" rtl="0" eaLnBrk="1" latinLnBrk="0" hangingPunct="1">
        <a:defRPr sz="4250" kern="1200">
          <a:solidFill>
            <a:schemeClr val="tx1"/>
          </a:solidFill>
          <a:latin typeface="+mn-lt"/>
          <a:ea typeface="+mn-ea"/>
          <a:cs typeface="+mn-cs"/>
        </a:defRPr>
      </a:lvl6pPr>
      <a:lvl7pPr marL="6480175" algn="l" defTabSz="2160270" rtl="0" eaLnBrk="1" latinLnBrk="0" hangingPunct="1">
        <a:defRPr sz="4250" kern="1200">
          <a:solidFill>
            <a:schemeClr val="tx1"/>
          </a:solidFill>
          <a:latin typeface="+mn-lt"/>
          <a:ea typeface="+mn-ea"/>
          <a:cs typeface="+mn-cs"/>
        </a:defRPr>
      </a:lvl7pPr>
      <a:lvl8pPr marL="7559675" algn="l" defTabSz="2160270" rtl="0" eaLnBrk="1" latinLnBrk="0" hangingPunct="1">
        <a:defRPr sz="4250" kern="1200">
          <a:solidFill>
            <a:schemeClr val="tx1"/>
          </a:solidFill>
          <a:latin typeface="+mn-lt"/>
          <a:ea typeface="+mn-ea"/>
          <a:cs typeface="+mn-cs"/>
        </a:defRPr>
      </a:lvl8pPr>
      <a:lvl9pPr marL="8639810" algn="l" defTabSz="2160270" rtl="0" eaLnBrk="1" latinLnBrk="0" hangingPunct="1">
        <a:defRPr sz="42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31D0E60-B968-472A-BFA1-042EB12AACB6}"/>
              </a:ext>
            </a:extLst>
          </p:cNvPr>
          <p:cNvPicPr>
            <a:picLocks noChangeAspect="1"/>
          </p:cNvPicPr>
          <p:nvPr/>
        </p:nvPicPr>
        <p:blipFill>
          <a:blip r:embed="rId3"/>
          <a:stretch>
            <a:fillRect/>
          </a:stretch>
        </p:blipFill>
        <p:spPr>
          <a:xfrm>
            <a:off x="10930164" y="26066182"/>
            <a:ext cx="8955800" cy="7395089"/>
          </a:xfrm>
          <a:prstGeom prst="rect">
            <a:avLst/>
          </a:prstGeom>
        </p:spPr>
      </p:pic>
      <p:pic>
        <p:nvPicPr>
          <p:cNvPr id="9" name="圖片 8"/>
          <p:cNvPicPr>
            <a:picLocks noChangeAspect="1"/>
          </p:cNvPicPr>
          <p:nvPr/>
        </p:nvPicPr>
        <p:blipFill>
          <a:blip r:embed="rId4"/>
          <a:stretch>
            <a:fillRect/>
          </a:stretch>
        </p:blipFill>
        <p:spPr>
          <a:xfrm>
            <a:off x="292001" y="753769"/>
            <a:ext cx="6878810" cy="15022285"/>
          </a:xfrm>
          <a:prstGeom prst="rect">
            <a:avLst/>
          </a:prstGeom>
        </p:spPr>
      </p:pic>
      <p:graphicFrame>
        <p:nvGraphicFramePr>
          <p:cNvPr id="6" name="表格 5"/>
          <p:cNvGraphicFramePr/>
          <p:nvPr>
            <p:custDataLst>
              <p:tags r:id="rId1"/>
            </p:custDataLst>
          </p:nvPr>
        </p:nvGraphicFramePr>
        <p:xfrm>
          <a:off x="338455" y="13477875"/>
          <a:ext cx="21015960" cy="15240000"/>
        </p:xfrm>
        <a:graphic>
          <a:graphicData uri="http://schemas.openxmlformats.org/drawingml/2006/table">
            <a:tbl>
              <a:tblPr/>
              <a:tblGrid>
                <a:gridCol w="2084705">
                  <a:extLst>
                    <a:ext uri="{9D8B030D-6E8A-4147-A177-3AD203B41FA5}">
                      <a16:colId xmlns:a16="http://schemas.microsoft.com/office/drawing/2014/main" val="20000"/>
                    </a:ext>
                  </a:extLst>
                </a:gridCol>
                <a:gridCol w="3001645">
                  <a:extLst>
                    <a:ext uri="{9D8B030D-6E8A-4147-A177-3AD203B41FA5}">
                      <a16:colId xmlns:a16="http://schemas.microsoft.com/office/drawing/2014/main" val="20001"/>
                    </a:ext>
                  </a:extLst>
                </a:gridCol>
                <a:gridCol w="2605405">
                  <a:extLst>
                    <a:ext uri="{9D8B030D-6E8A-4147-A177-3AD203B41FA5}">
                      <a16:colId xmlns:a16="http://schemas.microsoft.com/office/drawing/2014/main" val="20002"/>
                    </a:ext>
                  </a:extLst>
                </a:gridCol>
                <a:gridCol w="3023870">
                  <a:extLst>
                    <a:ext uri="{9D8B030D-6E8A-4147-A177-3AD203B41FA5}">
                      <a16:colId xmlns:a16="http://schemas.microsoft.com/office/drawing/2014/main" val="20003"/>
                    </a:ext>
                  </a:extLst>
                </a:gridCol>
                <a:gridCol w="2106930">
                  <a:extLst>
                    <a:ext uri="{9D8B030D-6E8A-4147-A177-3AD203B41FA5}">
                      <a16:colId xmlns:a16="http://schemas.microsoft.com/office/drawing/2014/main" val="20004"/>
                    </a:ext>
                  </a:extLst>
                </a:gridCol>
                <a:gridCol w="2122170">
                  <a:extLst>
                    <a:ext uri="{9D8B030D-6E8A-4147-A177-3AD203B41FA5}">
                      <a16:colId xmlns:a16="http://schemas.microsoft.com/office/drawing/2014/main" val="20005"/>
                    </a:ext>
                  </a:extLst>
                </a:gridCol>
                <a:gridCol w="3521710">
                  <a:extLst>
                    <a:ext uri="{9D8B030D-6E8A-4147-A177-3AD203B41FA5}">
                      <a16:colId xmlns:a16="http://schemas.microsoft.com/office/drawing/2014/main" val="20006"/>
                    </a:ext>
                  </a:extLst>
                </a:gridCol>
                <a:gridCol w="2549525">
                  <a:extLst>
                    <a:ext uri="{9D8B030D-6E8A-4147-A177-3AD203B41FA5}">
                      <a16:colId xmlns:a16="http://schemas.microsoft.com/office/drawing/2014/main" val="20007"/>
                    </a:ext>
                  </a:extLst>
                </a:gridCol>
              </a:tblGrid>
              <a:tr h="1969135">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 tingkatan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durasi</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jumlah minimum</a:t>
                      </a:r>
                    </a:p>
                    <a:p>
                      <a:pPr marL="68580" indent="0" algn="ctr">
                        <a:spcBef>
                          <a:spcPct val="0"/>
                        </a:spcBef>
                        <a:spcAft>
                          <a:spcPct val="0"/>
                        </a:spcAft>
                      </a:pPr>
                      <a:r>
                        <a:rPr lang="en-US" sz="5000">
                          <a:solidFill>
                            <a:srgbClr val="000000"/>
                          </a:solidFill>
                          <a:latin typeface="Cambria" panose="02040503050406030204"/>
                          <a:ea typeface="Cambria" panose="02040503050406030204"/>
                        </a:rPr>
                        <a:t>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biaya kelas/NTD</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biaya </a:t>
                      </a:r>
                    </a:p>
                    <a:p>
                      <a:pPr marL="68580" indent="0" algn="ctr">
                        <a:spcBef>
                          <a:spcPct val="0"/>
                        </a:spcBef>
                        <a:spcAft>
                          <a:spcPct val="0"/>
                        </a:spcAft>
                      </a:pPr>
                      <a:r>
                        <a:rPr lang="en-US" sz="5000">
                          <a:solidFill>
                            <a:srgbClr val="000000"/>
                          </a:solidFill>
                          <a:latin typeface="Cambria" panose="02040503050406030204"/>
                          <a:ea typeface="Cambria" panose="02040503050406030204"/>
                        </a:rPr>
                        <a:t>daftar</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jadwal </a:t>
                      </a:r>
                    </a:p>
                    <a:p>
                      <a:pPr marL="68580" indent="0" algn="ctr">
                        <a:spcBef>
                          <a:spcPct val="0"/>
                        </a:spcBef>
                        <a:spcAft>
                          <a:spcPct val="0"/>
                        </a:spcAft>
                      </a:pPr>
                      <a:r>
                        <a:rPr lang="en-US" sz="5000">
                          <a:solidFill>
                            <a:srgbClr val="000000"/>
                          </a:solidFill>
                          <a:latin typeface="Cambria" panose="02040503050406030204"/>
                          <a:ea typeface="Cambria" panose="02040503050406030204"/>
                        </a:rPr>
                        <a:t>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batas </a:t>
                      </a:r>
                    </a:p>
                    <a:p>
                      <a:pPr marL="68580" indent="0" algn="ctr">
                        <a:spcBef>
                          <a:spcPct val="0"/>
                        </a:spcBef>
                        <a:spcAft>
                          <a:spcPct val="0"/>
                        </a:spcAft>
                      </a:pPr>
                      <a:r>
                        <a:rPr lang="en-US" sz="5000">
                          <a:solidFill>
                            <a:srgbClr val="000000"/>
                          </a:solidFill>
                          <a:latin typeface="Cambria" panose="02040503050406030204"/>
                          <a:ea typeface="Cambria" panose="02040503050406030204"/>
                        </a:rPr>
                        <a:t>daftar</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92E7F8"/>
                    </a:solidFill>
                  </a:tcPr>
                </a:tc>
                <a:extLst>
                  <a:ext uri="{0D108BD9-81ED-4DB2-BD59-A6C34878D82A}">
                    <a16:rowId xmlns:a16="http://schemas.microsoft.com/office/drawing/2014/main" val="10000"/>
                  </a:ext>
                </a:extLst>
              </a:tr>
              <a:tr h="2595880">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musim</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semi</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A3FBA7"/>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A1,A2,B1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15jam/</a:t>
                      </a:r>
                    </a:p>
                    <a:p>
                      <a:pPr marL="68580" indent="0" algn="ctr">
                        <a:spcBef>
                          <a:spcPct val="0"/>
                        </a:spcBef>
                        <a:spcAft>
                          <a:spcPct val="0"/>
                        </a:spcAft>
                      </a:pPr>
                      <a:r>
                        <a:rPr lang="en-US" sz="5000">
                          <a:solidFill>
                            <a:srgbClr val="000000"/>
                          </a:solidFill>
                          <a:latin typeface="Cambria" panose="02040503050406030204"/>
                          <a:ea typeface="Cambria" panose="02040503050406030204"/>
                        </a:rPr>
                        <a:t>11 minggu/165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10 orang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35.800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1.000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bulan 3 sampai bulan5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bulan 1</a:t>
                      </a:r>
                    </a:p>
                    <a:p>
                      <a:pPr marL="68580" indent="0" algn="ctr">
                        <a:spcBef>
                          <a:spcPct val="0"/>
                        </a:spcBef>
                        <a:spcAft>
                          <a:spcPct val="0"/>
                        </a:spcAft>
                      </a:pPr>
                      <a:r>
                        <a:rPr lang="en-US" sz="5000">
                          <a:solidFill>
                            <a:srgbClr val="000000"/>
                          </a:solidFill>
                          <a:latin typeface="Cambria" panose="02040503050406030204"/>
                          <a:ea typeface="Cambria" panose="02040503050406030204"/>
                        </a:rPr>
                        <a:t>tanggal 15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9FDE1"/>
                    </a:solidFill>
                  </a:tcPr>
                </a:tc>
                <a:extLst>
                  <a:ext uri="{0D108BD9-81ED-4DB2-BD59-A6C34878D82A}">
                    <a16:rowId xmlns:a16="http://schemas.microsoft.com/office/drawing/2014/main" val="10001"/>
                  </a:ext>
                </a:extLst>
              </a:tr>
              <a:tr h="2097405">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musim</a:t>
                      </a:r>
                    </a:p>
                    <a:p>
                      <a:pPr marL="68580" indent="0" algn="ctr">
                        <a:spcBef>
                          <a:spcPct val="0"/>
                        </a:spcBef>
                        <a:spcAft>
                          <a:spcPct val="0"/>
                        </a:spcAft>
                      </a:pPr>
                      <a:r>
                        <a:rPr lang="en-US" sz="5000">
                          <a:solidFill>
                            <a:srgbClr val="000000"/>
                          </a:solidFill>
                          <a:latin typeface="Cambria" panose="02040503050406030204"/>
                          <a:ea typeface="Cambria" panose="02040503050406030204"/>
                        </a:rPr>
                        <a:t>panas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A1,A2,B1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15jam/</a:t>
                      </a:r>
                    </a:p>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11 minggu/165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 orang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35.800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1.000</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bulan 6 </a:t>
                      </a:r>
                    </a:p>
                    <a:p>
                      <a:pPr marL="68580" indent="0" algn="ctr">
                        <a:spcBef>
                          <a:spcPct val="0"/>
                        </a:spcBef>
                        <a:spcAft>
                          <a:spcPct val="0"/>
                        </a:spcAft>
                      </a:pPr>
                      <a:r>
                        <a:rPr lang="en-US" sz="5000">
                          <a:solidFill>
                            <a:srgbClr val="000000"/>
                          </a:solidFill>
                          <a:latin typeface="Cambria" panose="02040503050406030204"/>
                          <a:ea typeface="Cambria" panose="02040503050406030204"/>
                        </a:rPr>
                        <a:t>sampai</a:t>
                      </a:r>
                    </a:p>
                    <a:p>
                      <a:pPr marL="68580" indent="0" algn="ctr">
                        <a:spcBef>
                          <a:spcPct val="0"/>
                        </a:spcBef>
                        <a:spcAft>
                          <a:spcPct val="0"/>
                        </a:spcAft>
                      </a:pPr>
                      <a:r>
                        <a:rPr lang="en-US" sz="5000">
                          <a:solidFill>
                            <a:srgbClr val="000000"/>
                          </a:solidFill>
                          <a:latin typeface="Cambria" panose="02040503050406030204"/>
                          <a:ea typeface="Cambria" panose="02040503050406030204"/>
                        </a:rPr>
                        <a:t>bulan 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bulan 4</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tanggal 15</a:t>
                      </a:r>
                    </a:p>
                    <a:p>
                      <a:pPr marL="68580" indent="0" algn="ctr">
                        <a:spcBef>
                          <a:spcPct val="0"/>
                        </a:spcBef>
                        <a:spcAft>
                          <a:spcPct val="0"/>
                        </a:spcAft>
                      </a:pPr>
                      <a:endParaRPr lang="en-US" altLang="zh-HK"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DBBF"/>
                    </a:solidFill>
                  </a:tcPr>
                </a:tc>
                <a:extLst>
                  <a:ext uri="{0D108BD9-81ED-4DB2-BD59-A6C34878D82A}">
                    <a16:rowId xmlns:a16="http://schemas.microsoft.com/office/drawing/2014/main" val="10002"/>
                  </a:ext>
                </a:extLst>
              </a:tr>
              <a:tr h="2505075">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musim</a:t>
                      </a:r>
                    </a:p>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gugur</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A1,A2,B1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15jam/</a:t>
                      </a:r>
                    </a:p>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11 minggu/165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10 orang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35.800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1.000</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bulan 9</a:t>
                      </a:r>
                    </a:p>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sampai</a:t>
                      </a:r>
                    </a:p>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bulan 11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bulan 7</a:t>
                      </a:r>
                    </a:p>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tanggal 15</a:t>
                      </a:r>
                    </a:p>
                    <a:p>
                      <a:pPr marL="68580" indent="0" algn="ctr">
                        <a:spcBef>
                          <a:spcPct val="0"/>
                        </a:spcBef>
                        <a:spcAft>
                          <a:spcPct val="0"/>
                        </a:spcAft>
                        <a:buNone/>
                      </a:pPr>
                      <a:endParaRPr lang="en-US" altLang="zh-HK"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3493135">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musim dingin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E5B7F7"/>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A1,A2,B1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15jam/</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11 minggu/165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 orang</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35.800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1.000</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bulan 12 </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sampai</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bulan 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bulan 10</a:t>
                      </a:r>
                    </a:p>
                    <a:p>
                      <a:pPr marL="68580" indent="0" algn="ctr">
                        <a:spcBef>
                          <a:spcPct val="0"/>
                        </a:spcBef>
                        <a:spcAft>
                          <a:spcPct val="0"/>
                        </a:spcAft>
                      </a:pPr>
                      <a:r>
                        <a:rPr lang="en-US" altLang="zh-HK" sz="5000">
                          <a:solidFill>
                            <a:srgbClr val="000000"/>
                          </a:solidFill>
                          <a:latin typeface="Cambria" panose="02040503050406030204"/>
                          <a:ea typeface="Cambria" panose="02040503050406030204"/>
                        </a:rPr>
                        <a:t>tanggal 15</a:t>
                      </a:r>
                    </a:p>
                    <a:p>
                      <a:pPr marL="68580" indent="0" algn="ctr">
                        <a:spcBef>
                          <a:spcPct val="0"/>
                        </a:spcBef>
                        <a:spcAft>
                          <a:spcPct val="0"/>
                        </a:spcAft>
                      </a:pPr>
                      <a:endParaRPr lang="en-US" altLang="zh-HK"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6E0FC"/>
                    </a:solidFill>
                  </a:tcPr>
                </a:tc>
                <a:extLst>
                  <a:ext uri="{0D108BD9-81ED-4DB2-BD59-A6C34878D82A}">
                    <a16:rowId xmlns:a16="http://schemas.microsoft.com/office/drawing/2014/main" val="10004"/>
                  </a:ext>
                </a:extLst>
              </a:tr>
            </a:tbl>
          </a:graphicData>
        </a:graphic>
      </p:graphicFrame>
      <p:sp>
        <p:nvSpPr>
          <p:cNvPr id="2" name="標題 1"/>
          <p:cNvSpPr>
            <a:spLocks noGrp="1"/>
          </p:cNvSpPr>
          <p:nvPr>
            <p:ph type="ctrTitle"/>
          </p:nvPr>
        </p:nvSpPr>
        <p:spPr>
          <a:xfrm>
            <a:off x="958850" y="5130255"/>
            <a:ext cx="19942628" cy="6270172"/>
          </a:xfrm>
        </p:spPr>
        <p:txBody>
          <a:bodyPr>
            <a:normAutofit fontScale="90000"/>
          </a:bodyPr>
          <a:lstStyle/>
          <a:p>
            <a:pPr algn="ctr">
              <a:spcAft>
                <a:spcPts val="0"/>
              </a:spcAft>
            </a:pPr>
            <a:r>
              <a:rPr lang="en-US" altLang="zh-TW" sz="200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SELAMAT DATANG</a:t>
            </a:r>
            <a:br>
              <a:rPr lang="zh-TW" altLang="zh-TW" sz="5400" kern="100" dirty="0">
                <a:latin typeface="Calibri" panose="020F0502020204030204" pitchFamily="34" charset="0"/>
                <a:cs typeface="Times New Roman" panose="02020603050405020304" pitchFamily="18" charset="0"/>
              </a:rPr>
            </a:br>
            <a:r>
              <a:rPr lang="en-US" sz="12200" b="1" kern="0" dirty="0">
                <a:solidFill>
                  <a:srgbClr val="C00000"/>
                </a:solidFill>
                <a:latin typeface="Calibri" panose="020F0502020204030204" pitchFamily="34" charset="0"/>
                <a:ea typeface="標楷體" panose="03000509000000000000" pitchFamily="65" charset="-120"/>
                <a:cs typeface="新細明體" panose="02020500000000000000" pitchFamily="18" charset="-120"/>
              </a:rPr>
              <a:t>Kami menyambut siapapun yang berminat belajar bahasa mandarin</a:t>
            </a:r>
            <a:br>
              <a:rPr lang="en-US" sz="12200" b="1" kern="0" dirty="0">
                <a:solidFill>
                  <a:srgbClr val="C00000"/>
                </a:solidFill>
                <a:latin typeface="Calibri" panose="020F0502020204030204" pitchFamily="34" charset="0"/>
                <a:ea typeface="標楷體" panose="03000509000000000000" pitchFamily="65" charset="-120"/>
                <a:cs typeface="新細明體" panose="02020500000000000000" pitchFamily="18" charset="-120"/>
              </a:rPr>
            </a:br>
            <a:br>
              <a:rPr lang="en-US" sz="12200" b="1" kern="0" dirty="0">
                <a:solidFill>
                  <a:srgbClr val="C00000"/>
                </a:solidFill>
                <a:latin typeface="Calibri" panose="020F0502020204030204" pitchFamily="34" charset="0"/>
                <a:ea typeface="標楷體" panose="03000509000000000000" pitchFamily="65" charset="-120"/>
                <a:cs typeface="新細明體" panose="02020500000000000000" pitchFamily="18" charset="-120"/>
              </a:rPr>
            </a:br>
            <a:r>
              <a:rPr lang="en-US" sz="12200" b="1" kern="0" dirty="0">
                <a:solidFill>
                  <a:srgbClr val="C00000"/>
                </a:solidFill>
                <a:latin typeface="Calibri" panose="020F0502020204030204" pitchFamily="34" charset="0"/>
                <a:ea typeface="標楷體" panose="03000509000000000000" pitchFamily="65" charset="-120"/>
                <a:cs typeface="新細明體" panose="02020500000000000000" pitchFamily="18" charset="-120"/>
              </a:rPr>
              <a:t>marilah bergabung dengan kami</a:t>
            </a:r>
            <a:endParaRPr lang="en-US" sz="12200" kern="100" dirty="0">
              <a:solidFill>
                <a:srgbClr val="C00000"/>
              </a:solidFill>
              <a:latin typeface="Calibri" panose="020F0502020204030204" pitchFamily="34" charset="0"/>
              <a:cs typeface="Times New Roman" panose="02020603050405020304" pitchFamily="18" charset="0"/>
            </a:endParaRPr>
          </a:p>
        </p:txBody>
      </p:sp>
      <p:sp>
        <p:nvSpPr>
          <p:cNvPr id="5" name="矩形 4"/>
          <p:cNvSpPr/>
          <p:nvPr/>
        </p:nvSpPr>
        <p:spPr>
          <a:xfrm>
            <a:off x="6266261" y="11250386"/>
            <a:ext cx="10615536" cy="2091690"/>
          </a:xfrm>
          <a:prstGeom prst="rect">
            <a:avLst/>
          </a:prstGeom>
        </p:spPr>
        <p:txBody>
          <a:bodyPr wrap="square">
            <a:spAutoFit/>
          </a:bodyPr>
          <a:lstStyle/>
          <a:p>
            <a:pPr algn="just"/>
            <a:r>
              <a:rPr lang="en-US" altLang="zh-TW" sz="130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Kelas Reguler</a:t>
            </a:r>
            <a:endParaRPr lang="en-US" altLang="zh-TW"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4"/>
          <a:stretch>
            <a:fillRect/>
          </a:stretch>
        </p:blipFill>
        <p:spPr>
          <a:xfrm>
            <a:off x="12643041" y="25008492"/>
            <a:ext cx="8956673" cy="7390574"/>
          </a:xfrm>
          <a:prstGeom prst="rect">
            <a:avLst/>
          </a:prstGeom>
        </p:spPr>
      </p:pic>
      <p:pic>
        <p:nvPicPr>
          <p:cNvPr id="9" name="圖片 8"/>
          <p:cNvPicPr>
            <a:picLocks noChangeAspect="1"/>
          </p:cNvPicPr>
          <p:nvPr/>
        </p:nvPicPr>
        <p:blipFill>
          <a:blip r:embed="rId5"/>
          <a:stretch>
            <a:fillRect/>
          </a:stretch>
        </p:blipFill>
        <p:spPr>
          <a:xfrm>
            <a:off x="353308" y="1177359"/>
            <a:ext cx="6878810" cy="15022285"/>
          </a:xfrm>
          <a:prstGeom prst="rect">
            <a:avLst/>
          </a:prstGeom>
        </p:spPr>
      </p:pic>
      <p:sp>
        <p:nvSpPr>
          <p:cNvPr id="5" name="矩形 4"/>
          <p:cNvSpPr/>
          <p:nvPr/>
        </p:nvSpPr>
        <p:spPr>
          <a:xfrm>
            <a:off x="4003675" y="658495"/>
            <a:ext cx="14822170" cy="2143760"/>
          </a:xfrm>
          <a:prstGeom prst="rect">
            <a:avLst/>
          </a:prstGeom>
        </p:spPr>
        <p:txBody>
          <a:bodyPr wrap="square">
            <a:noAutofit/>
          </a:bodyPr>
          <a:lstStyle/>
          <a:p>
            <a:r>
              <a:rPr lang="en-US" altLang="zh-TW" sz="132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Kelas Jangka Pendek</a:t>
            </a:r>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zh-TW" sz="10700" kern="100" dirty="0">
              <a:solidFill>
                <a:prstClr val="black"/>
              </a:solidFill>
              <a:latin typeface="Calibri" panose="020F0502020204030204" pitchFamily="34" charset="0"/>
              <a:cs typeface="Times New Roman" panose="02020603050405020304" pitchFamily="18" charset="0"/>
            </a:endParaRPr>
          </a:p>
        </p:txBody>
      </p:sp>
      <p:sp>
        <p:nvSpPr>
          <p:cNvPr id="4" name="矩形 3"/>
          <p:cNvSpPr/>
          <p:nvPr/>
        </p:nvSpPr>
        <p:spPr>
          <a:xfrm>
            <a:off x="353695" y="10428605"/>
            <a:ext cx="20570825" cy="9684385"/>
          </a:xfrm>
          <a:prstGeom prst="rect">
            <a:avLst/>
          </a:prstGeom>
        </p:spPr>
        <p:txBody>
          <a:bodyPr wrap="square">
            <a:noAutofit/>
          </a:bodyPr>
          <a:lstStyle/>
          <a:p>
            <a:pPr marL="857250" lvl="0" indent="-857250">
              <a:buFont typeface="Wingdings" panose="05000000000000000000" pitchFamily="2" charset="2"/>
              <a:buChar char="u"/>
            </a:pPr>
            <a:r>
              <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Biaya kelas tidak termasuk uang buku, uang praktek, dan b</a:t>
            </a:r>
            <a:r>
              <a:rPr lang="en-US" altLang="zh-HK"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iaya materi kelas budaya. Jika Anda perlu mengajukan asuransi, silakan hubungi pusat bahasa mandarin.</a:t>
            </a:r>
            <a:r>
              <a:rPr lang="zh-TW" altLang="en-US"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  </a:t>
            </a:r>
          </a:p>
          <a:p>
            <a:pPr marL="857250" lvl="0" indent="-857250">
              <a:buFont typeface="Wingdings" panose="05000000000000000000" pitchFamily="2" charset="2"/>
              <a:buChar char="u"/>
            </a:pPr>
            <a:endPar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r>
              <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Setelah membayar uang sekolah, uang tidak dapat dikembalikan, juga tidak dapat di pindahtangankan ke pihak lain.</a:t>
            </a:r>
            <a:endParaRPr lang="zh-TW" altLang="en-US"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endPar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r>
              <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bilamana ada alasan serius sehingga tidak dapat mengikuti kelas, silahkan sertkan bukti, dan dasar pengembalian uang secara tertulis akan</a:t>
            </a:r>
            <a:r>
              <a:rPr lang="en-US" altLang="zh-HK"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 sesuai dengan "Peraturan Pelaksanaan Pendidikan Ekstensi di Perguruan Tinggi " yang dikeluarkan oleh Kementerian Pendidikan.</a:t>
            </a:r>
          </a:p>
          <a:p>
            <a:pPr lvl="0"/>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en-US" dirty="0">
              <a:solidFill>
                <a:prstClr val="black"/>
              </a:solidFill>
            </a:endParaRPr>
          </a:p>
        </p:txBody>
      </p:sp>
      <p:graphicFrame>
        <p:nvGraphicFramePr>
          <p:cNvPr id="2" name="表格 1"/>
          <p:cNvGraphicFramePr/>
          <p:nvPr>
            <p:custDataLst>
              <p:tags r:id="rId1"/>
            </p:custDataLst>
          </p:nvPr>
        </p:nvGraphicFramePr>
        <p:xfrm>
          <a:off x="629285" y="2802255"/>
          <a:ext cx="20540980" cy="7264400"/>
        </p:xfrm>
        <a:graphic>
          <a:graphicData uri="http://schemas.openxmlformats.org/drawingml/2006/table">
            <a:tbl>
              <a:tblPr/>
              <a:tblGrid>
                <a:gridCol w="2383767">
                  <a:extLst>
                    <a:ext uri="{9D8B030D-6E8A-4147-A177-3AD203B41FA5}">
                      <a16:colId xmlns:a16="http://schemas.microsoft.com/office/drawing/2014/main" val="20000"/>
                    </a:ext>
                  </a:extLst>
                </a:gridCol>
                <a:gridCol w="2906395">
                  <a:extLst>
                    <a:ext uri="{9D8B030D-6E8A-4147-A177-3AD203B41FA5}">
                      <a16:colId xmlns:a16="http://schemas.microsoft.com/office/drawing/2014/main" val="20001"/>
                    </a:ext>
                  </a:extLst>
                </a:gridCol>
                <a:gridCol w="1938020">
                  <a:extLst>
                    <a:ext uri="{9D8B030D-6E8A-4147-A177-3AD203B41FA5}">
                      <a16:colId xmlns:a16="http://schemas.microsoft.com/office/drawing/2014/main" val="20002"/>
                    </a:ext>
                  </a:extLst>
                </a:gridCol>
                <a:gridCol w="3034665">
                  <a:extLst>
                    <a:ext uri="{9D8B030D-6E8A-4147-A177-3AD203B41FA5}">
                      <a16:colId xmlns:a16="http://schemas.microsoft.com/office/drawing/2014/main" val="20003"/>
                    </a:ext>
                  </a:extLst>
                </a:gridCol>
                <a:gridCol w="2317750">
                  <a:extLst>
                    <a:ext uri="{9D8B030D-6E8A-4147-A177-3AD203B41FA5}">
                      <a16:colId xmlns:a16="http://schemas.microsoft.com/office/drawing/2014/main" val="20004"/>
                    </a:ext>
                  </a:extLst>
                </a:gridCol>
                <a:gridCol w="2131224">
                  <a:extLst>
                    <a:ext uri="{9D8B030D-6E8A-4147-A177-3AD203B41FA5}">
                      <a16:colId xmlns:a16="http://schemas.microsoft.com/office/drawing/2014/main" val="20005"/>
                    </a:ext>
                  </a:extLst>
                </a:gridCol>
                <a:gridCol w="3102610">
                  <a:extLst>
                    <a:ext uri="{9D8B030D-6E8A-4147-A177-3AD203B41FA5}">
                      <a16:colId xmlns:a16="http://schemas.microsoft.com/office/drawing/2014/main" val="20006"/>
                    </a:ext>
                  </a:extLst>
                </a:gridCol>
                <a:gridCol w="2726549">
                  <a:extLst>
                    <a:ext uri="{9D8B030D-6E8A-4147-A177-3AD203B41FA5}">
                      <a16:colId xmlns:a16="http://schemas.microsoft.com/office/drawing/2014/main" val="20007"/>
                    </a:ext>
                  </a:extLst>
                </a:gridCol>
              </a:tblGrid>
              <a:tr h="234950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tingkatan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durasi</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jumlah minimum</a:t>
                      </a:r>
                      <a:endParaRPr lang="en-US" sz="5000">
                        <a:solidFill>
                          <a:srgbClr val="000000"/>
                        </a:solidFill>
                        <a:latin typeface="Cambria" panose="02040503050406030204"/>
                        <a:ea typeface="Cambria" panose="02040503050406030204"/>
                      </a:endParaRPr>
                    </a:p>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kelas</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biaya kelas</a:t>
                      </a:r>
                    </a:p>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/NTD</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biaya </a:t>
                      </a:r>
                    </a:p>
                    <a:p>
                      <a:pPr marL="68580" indent="0" algn="ctr">
                        <a:spcBef>
                          <a:spcPct val="0"/>
                        </a:spcBef>
                        <a:spcAft>
                          <a:spcPct val="0"/>
                        </a:spcAft>
                      </a:pPr>
                      <a:r>
                        <a:rPr lang="en-US" sz="5000">
                          <a:solidFill>
                            <a:srgbClr val="000000"/>
                          </a:solidFill>
                          <a:latin typeface="Cambria" panose="02040503050406030204"/>
                          <a:ea typeface="Cambria" panose="02040503050406030204"/>
                        </a:rPr>
                        <a:t>daftar</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jadwal </a:t>
                      </a:r>
                    </a:p>
                    <a:p>
                      <a:pPr marL="68580" indent="0" algn="ctr">
                        <a:spcBef>
                          <a:spcPct val="0"/>
                        </a:spcBef>
                        <a:spcAft>
                          <a:spcPct val="0"/>
                        </a:spcAft>
                      </a:pPr>
                      <a:r>
                        <a:rPr lang="en-US" sz="5000">
                          <a:solidFill>
                            <a:srgbClr val="000000"/>
                          </a:solidFill>
                          <a:latin typeface="Cambria" panose="02040503050406030204"/>
                          <a:ea typeface="Cambria" panose="02040503050406030204"/>
                        </a:rPr>
                        <a:t>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batas </a:t>
                      </a:r>
                    </a:p>
                    <a:p>
                      <a:pPr marL="68580" indent="0" algn="ctr">
                        <a:spcBef>
                          <a:spcPct val="0"/>
                        </a:spcBef>
                        <a:spcAft>
                          <a:spcPct val="0"/>
                        </a:spcAft>
                      </a:pPr>
                      <a:r>
                        <a:rPr lang="en-US" sz="5000">
                          <a:solidFill>
                            <a:srgbClr val="000000"/>
                          </a:solidFill>
                          <a:latin typeface="Cambria" panose="02040503050406030204"/>
                          <a:ea typeface="Cambria" panose="02040503050406030204"/>
                        </a:rPr>
                        <a:t>daftar</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extLst>
                  <a:ext uri="{0D108BD9-81ED-4DB2-BD59-A6C34878D82A}">
                    <a16:rowId xmlns:a16="http://schemas.microsoft.com/office/drawing/2014/main" val="10000"/>
                  </a:ext>
                </a:extLst>
              </a:tr>
              <a:tr h="262890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Liburan Musim Dingin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ts val="400"/>
                        </a:spcAft>
                      </a:pPr>
                      <a:r>
                        <a:rPr lang="en-US" sz="5000">
                          <a:solidFill>
                            <a:srgbClr val="000000"/>
                          </a:solidFill>
                          <a:latin typeface="Cambria" panose="02040503050406030204"/>
                          <a:ea typeface="Cambria" panose="02040503050406030204"/>
                        </a:rPr>
                        <a:t>Persiapan Tingkat 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30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 orang</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7.200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1.000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bulan 1</a:t>
                      </a:r>
                    </a:p>
                    <a:p>
                      <a:pPr marL="68580" indent="0" algn="ctr">
                        <a:spcBef>
                          <a:spcPct val="0"/>
                        </a:spcBef>
                        <a:spcAft>
                          <a:spcPct val="0"/>
                        </a:spcAft>
                      </a:pPr>
                      <a:r>
                        <a:rPr lang="en-US" sz="5000">
                          <a:solidFill>
                            <a:srgbClr val="000000"/>
                          </a:solidFill>
                          <a:latin typeface="Cambria" panose="02040503050406030204"/>
                          <a:ea typeface="Cambria" panose="02040503050406030204"/>
                        </a:rPr>
                        <a:t>sampai bulan 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bulan 12</a:t>
                      </a:r>
                    </a:p>
                    <a:p>
                      <a:pPr marL="68580" indent="0" algn="ctr">
                        <a:spcBef>
                          <a:spcPct val="0"/>
                        </a:spcBef>
                        <a:spcAft>
                          <a:spcPct val="0"/>
                        </a:spcAft>
                      </a:pPr>
                      <a:r>
                        <a:rPr lang="en-US" sz="5000">
                          <a:solidFill>
                            <a:srgbClr val="000000"/>
                          </a:solidFill>
                          <a:latin typeface="Cambria" panose="02040503050406030204"/>
                          <a:ea typeface="Cambria" panose="02040503050406030204"/>
                        </a:rPr>
                        <a:t>tanggal 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extLst>
                  <a:ext uri="{0D108BD9-81ED-4DB2-BD59-A6C34878D82A}">
                    <a16:rowId xmlns:a16="http://schemas.microsoft.com/office/drawing/2014/main" val="10001"/>
                  </a:ext>
                </a:extLst>
              </a:tr>
              <a:tr h="228600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Liburan Musim Panas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Persiapan Tingkat 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90 jam</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 orang</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21.600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altLang="zh-HK" sz="5000">
                          <a:solidFill>
                            <a:srgbClr val="000000"/>
                          </a:solidFill>
                          <a:latin typeface="Cambria" panose="02040503050406030204"/>
                          <a:ea typeface="Cambria" panose="02040503050406030204"/>
                        </a:rPr>
                        <a:t>1.000</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bulan 7</a:t>
                      </a:r>
                      <a:endParaRPr lang="en-US" sz="5000">
                        <a:solidFill>
                          <a:srgbClr val="000000"/>
                        </a:solidFill>
                        <a:latin typeface="Cambria" panose="02040503050406030204"/>
                        <a:ea typeface="Cambria" panose="02040503050406030204"/>
                      </a:endParaRPr>
                    </a:p>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sampai bulan 8</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bulan 5</a:t>
                      </a:r>
                      <a:endParaRPr lang="en-US" sz="5000">
                        <a:solidFill>
                          <a:srgbClr val="000000"/>
                        </a:solidFill>
                        <a:latin typeface="Cambria" panose="02040503050406030204"/>
                        <a:ea typeface="Cambria" panose="02040503050406030204"/>
                      </a:endParaRPr>
                    </a:p>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tanggal 15</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2"/>
                  </a:ext>
                </a:extLst>
              </a:tr>
            </a:tbl>
          </a:graphicData>
        </a:graphic>
      </p:graphicFrame>
      <p:graphicFrame>
        <p:nvGraphicFramePr>
          <p:cNvPr id="12" name="表格 11"/>
          <p:cNvGraphicFramePr/>
          <p:nvPr>
            <p:custDataLst>
              <p:tags r:id="rId2"/>
            </p:custDataLst>
          </p:nvPr>
        </p:nvGraphicFramePr>
        <p:xfrm>
          <a:off x="629285" y="20868005"/>
          <a:ext cx="20540980" cy="3810000"/>
        </p:xfrm>
        <a:graphic>
          <a:graphicData uri="http://schemas.openxmlformats.org/drawingml/2006/table">
            <a:tbl>
              <a:tblPr/>
              <a:tblGrid>
                <a:gridCol w="10036175">
                  <a:extLst>
                    <a:ext uri="{9D8B030D-6E8A-4147-A177-3AD203B41FA5}">
                      <a16:colId xmlns:a16="http://schemas.microsoft.com/office/drawing/2014/main" val="20000"/>
                    </a:ext>
                  </a:extLst>
                </a:gridCol>
                <a:gridCol w="10504805">
                  <a:extLst>
                    <a:ext uri="{9D8B030D-6E8A-4147-A177-3AD203B41FA5}">
                      <a16:colId xmlns:a16="http://schemas.microsoft.com/office/drawing/2014/main" val="20001"/>
                    </a:ext>
                  </a:extLst>
                </a:gridCol>
              </a:tblGrid>
              <a:tr h="1524000">
                <a:tc>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Batas waktu untuk pengembalian dana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ABAB"/>
                    </a:solidFill>
                  </a:tcPr>
                </a:tc>
                <a:tc>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Jumlah pengembalian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ABAB"/>
                    </a:solidFill>
                  </a:tcPr>
                </a:tc>
                <a:extLst>
                  <a:ext uri="{0D108BD9-81ED-4DB2-BD59-A6C34878D82A}">
                    <a16:rowId xmlns:a16="http://schemas.microsoft.com/office/drawing/2014/main" val="10000"/>
                  </a:ext>
                </a:extLst>
              </a:tr>
              <a:tr h="762000">
                <a:tc>
                  <a:txBody>
                    <a:bodyPr/>
                    <a:lstStyle/>
                    <a:p>
                      <a:pPr marL="68580" indent="0">
                        <a:spcBef>
                          <a:spcPct val="0"/>
                        </a:spcBef>
                        <a:spcAft>
                          <a:spcPct val="0"/>
                        </a:spcAft>
                      </a:pPr>
                      <a:r>
                        <a:rPr lang="en-US" sz="5000">
                          <a:solidFill>
                            <a:srgbClr val="000000"/>
                          </a:solidFill>
                          <a:latin typeface="Cambria" panose="02040503050406030204"/>
                          <a:ea typeface="Cambria" panose="02040503050406030204"/>
                        </a:rPr>
                        <a:t>Sebelum 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DDAB"/>
                    </a:solidFill>
                  </a:tcPr>
                </a:tc>
                <a:tc>
                  <a:txBody>
                    <a:bodyPr/>
                    <a:lstStyle/>
                    <a:p>
                      <a:pPr marL="68580" indent="0">
                        <a:spcBef>
                          <a:spcPct val="0"/>
                        </a:spcBef>
                        <a:spcAft>
                          <a:spcPct val="0"/>
                        </a:spcAft>
                      </a:pPr>
                      <a:r>
                        <a:rPr lang="en-US" sz="5000">
                          <a:solidFill>
                            <a:srgbClr val="000000"/>
                          </a:solidFill>
                          <a:latin typeface="Cambria" panose="02040503050406030204"/>
                          <a:ea typeface="Cambria" panose="02040503050406030204"/>
                        </a:rPr>
                        <a:t>90% pengembalian dana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FDDAB"/>
                    </a:solidFill>
                  </a:tcPr>
                </a:tc>
                <a:extLst>
                  <a:ext uri="{0D108BD9-81ED-4DB2-BD59-A6C34878D82A}">
                    <a16:rowId xmlns:a16="http://schemas.microsoft.com/office/drawing/2014/main" val="10001"/>
                  </a:ext>
                </a:extLst>
              </a:tr>
              <a:tr h="762000">
                <a:tc>
                  <a:txBody>
                    <a:bodyPr/>
                    <a:lstStyle/>
                    <a:p>
                      <a:pPr marL="68580" indent="0" algn="just">
                        <a:spcBef>
                          <a:spcPct val="0"/>
                        </a:spcBef>
                        <a:spcAft>
                          <a:spcPct val="0"/>
                        </a:spcAft>
                      </a:pPr>
                      <a:r>
                        <a:rPr lang="en-US" sz="5000">
                          <a:solidFill>
                            <a:srgbClr val="000000"/>
                          </a:solidFill>
                          <a:latin typeface="Cambria" panose="02040503050406030204"/>
                          <a:ea typeface="Cambria" panose="02040503050406030204"/>
                        </a:rPr>
                        <a:t>Tidak lebih dari 1/3 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AFFB7"/>
                    </a:solidFill>
                  </a:tcPr>
                </a:tc>
                <a:tc>
                  <a:txBody>
                    <a:bodyPr/>
                    <a:lstStyle/>
                    <a:p>
                      <a:pPr marL="68580" indent="0">
                        <a:spcBef>
                          <a:spcPct val="0"/>
                        </a:spcBef>
                        <a:spcAft>
                          <a:spcPct val="0"/>
                        </a:spcAft>
                      </a:pPr>
                      <a:r>
                        <a:rPr lang="en-US" sz="5000">
                          <a:solidFill>
                            <a:srgbClr val="000000"/>
                          </a:solidFill>
                          <a:latin typeface="Cambria" panose="02040503050406030204"/>
                          <a:ea typeface="Cambria" panose="02040503050406030204"/>
                        </a:rPr>
                        <a:t>50% pengembalian dana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AFFB7"/>
                    </a:solidFill>
                  </a:tcPr>
                </a:tc>
                <a:extLst>
                  <a:ext uri="{0D108BD9-81ED-4DB2-BD59-A6C34878D82A}">
                    <a16:rowId xmlns:a16="http://schemas.microsoft.com/office/drawing/2014/main" val="10002"/>
                  </a:ext>
                </a:extLst>
              </a:tr>
              <a:tr h="0">
                <a:tc>
                  <a:txBody>
                    <a:bodyPr/>
                    <a:lstStyle/>
                    <a:p>
                      <a:pPr marL="68580" indent="0" algn="just">
                        <a:spcBef>
                          <a:spcPct val="0"/>
                        </a:spcBef>
                        <a:spcAft>
                          <a:spcPct val="0"/>
                        </a:spcAft>
                      </a:pPr>
                      <a:r>
                        <a:rPr lang="en-US" sz="5000">
                          <a:solidFill>
                            <a:srgbClr val="000000"/>
                          </a:solidFill>
                          <a:latin typeface="Cambria" panose="02040503050406030204"/>
                          <a:ea typeface="Cambria" panose="02040503050406030204"/>
                        </a:rPr>
                        <a:t>Lebih dari 1/3 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DFFAF"/>
                    </a:solidFill>
                  </a:tcPr>
                </a:tc>
                <a:tc>
                  <a:txBody>
                    <a:bodyPr/>
                    <a:lstStyle/>
                    <a:p>
                      <a:pPr marL="68580" indent="0">
                        <a:spcBef>
                          <a:spcPct val="0"/>
                        </a:spcBef>
                        <a:spcAft>
                          <a:spcPct val="0"/>
                        </a:spcAft>
                      </a:pPr>
                      <a:r>
                        <a:rPr lang="en-US" sz="5000">
                          <a:solidFill>
                            <a:srgbClr val="000000"/>
                          </a:solidFill>
                          <a:latin typeface="Cambria" panose="02040503050406030204"/>
                          <a:ea typeface="Cambria" panose="02040503050406030204"/>
                        </a:rPr>
                        <a:t>Tidak ada pengembalian dana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DFFAF"/>
                    </a:solidFill>
                  </a:tcPr>
                </a:tc>
                <a:extLst>
                  <a:ext uri="{0D108BD9-81ED-4DB2-BD59-A6C34878D82A}">
                    <a16:rowId xmlns:a16="http://schemas.microsoft.com/office/drawing/2014/main" val="10003"/>
                  </a:ext>
                </a:extLst>
              </a:tr>
            </a:tbl>
          </a:graphicData>
        </a:graphic>
      </p:graphicFrame>
      <p:sp>
        <p:nvSpPr>
          <p:cNvPr id="14" name="矩形 13"/>
          <p:cNvSpPr/>
          <p:nvPr/>
        </p:nvSpPr>
        <p:spPr>
          <a:xfrm>
            <a:off x="353695" y="25433020"/>
            <a:ext cx="19463385" cy="5414645"/>
          </a:xfrm>
          <a:prstGeom prst="rect">
            <a:avLst/>
          </a:prstGeom>
        </p:spPr>
        <p:txBody>
          <a:bodyPr wrap="square">
            <a:noAutofit/>
          </a:bodyPr>
          <a:lstStyle/>
          <a:p>
            <a:pPr marL="857250" lvl="0" indent="-857250">
              <a:buFont typeface="Wingdings" panose="05000000000000000000" pitchFamily="2" charset="2"/>
              <a:buChar char="u"/>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Biaya daftar dan asuransi tidak dapat dikembalikan.</a:t>
            </a:r>
          </a:p>
          <a:p>
            <a:pPr marL="857250" lvl="0" indent="-857250">
              <a:buFont typeface="Wingdings" panose="05000000000000000000" pitchFamily="2" charset="2"/>
              <a:buChar char="u"/>
            </a:pPr>
            <a:endPar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Jika uang kelas sudah dibayar namun jumlah </a:t>
            </a:r>
          </a:p>
          <a:p>
            <a:pPr lvl="0" indent="0">
              <a:buFont typeface="Wingdings" panose="05000000000000000000" pitchFamily="2" charset="2"/>
              <a:buNone/>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anggota kelas tak terpenuhi, maka akan </a:t>
            </a:r>
          </a:p>
          <a:p>
            <a:pPr lvl="0" indent="0">
              <a:buFont typeface="Wingdings" panose="05000000000000000000" pitchFamily="2" charset="2"/>
              <a:buNone/>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dikembalikan sesuai prosedur yang ada. N</a:t>
            </a: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amun </a:t>
            </a:r>
          </a:p>
          <a:p>
            <a:pPr lvl="0" indent="0">
              <a:buFont typeface="Wingdings" panose="05000000000000000000" pitchFamily="2" charset="2"/>
              <a:buNone/>
            </a:pP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biaya admin proses transfer harus ditanggung</a:t>
            </a:r>
          </a:p>
          <a:p>
            <a:pPr lvl="0" indent="0">
              <a:buFont typeface="Wingdings" panose="05000000000000000000" pitchFamily="2" charset="2"/>
              <a:buNone/>
            </a:pP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oleh si transfer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5"/>
          <a:stretch>
            <a:fillRect/>
          </a:stretch>
        </p:blipFill>
        <p:spPr>
          <a:xfrm>
            <a:off x="12642852" y="25008297"/>
            <a:ext cx="8956673" cy="7390574"/>
          </a:xfrm>
          <a:prstGeom prst="rect">
            <a:avLst/>
          </a:prstGeom>
        </p:spPr>
      </p:pic>
      <p:pic>
        <p:nvPicPr>
          <p:cNvPr id="9" name="圖片 8"/>
          <p:cNvPicPr>
            <a:picLocks noChangeAspect="1"/>
          </p:cNvPicPr>
          <p:nvPr/>
        </p:nvPicPr>
        <p:blipFill>
          <a:blip r:embed="rId6"/>
          <a:stretch>
            <a:fillRect/>
          </a:stretch>
        </p:blipFill>
        <p:spPr>
          <a:xfrm>
            <a:off x="353308" y="725239"/>
            <a:ext cx="6878810" cy="15022285"/>
          </a:xfrm>
          <a:prstGeom prst="rect">
            <a:avLst/>
          </a:prstGeom>
        </p:spPr>
      </p:pic>
      <p:sp>
        <p:nvSpPr>
          <p:cNvPr id="5" name="矩形 4"/>
          <p:cNvSpPr/>
          <p:nvPr/>
        </p:nvSpPr>
        <p:spPr>
          <a:xfrm>
            <a:off x="5059680" y="725170"/>
            <a:ext cx="13629005" cy="2424430"/>
          </a:xfrm>
          <a:prstGeom prst="rect">
            <a:avLst/>
          </a:prstGeom>
        </p:spPr>
        <p:txBody>
          <a:bodyPr wrap="square">
            <a:noAutofit/>
          </a:bodyPr>
          <a:lstStyle/>
          <a:p>
            <a:pPr algn="ctr"/>
            <a:r>
              <a:rPr lang="en-US" altLang="zh-TW" sz="130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Kelas Penyesuaian</a:t>
            </a:r>
            <a:br>
              <a:rPr lang="zh-TW" altLang="zh-TW" sz="10700" kern="100" dirty="0">
                <a:solidFill>
                  <a:prstClr val="black"/>
                </a:solidFill>
                <a:latin typeface="Calibri" panose="020F0502020204030204" pitchFamily="34" charset="0"/>
                <a:cs typeface="Times New Roman" panose="02020603050405020304" pitchFamily="18" charset="0"/>
              </a:rPr>
            </a:br>
            <a:endParaRPr lang="zh-TW" altLang="en-US" dirty="0"/>
          </a:p>
        </p:txBody>
      </p:sp>
      <p:graphicFrame>
        <p:nvGraphicFramePr>
          <p:cNvPr id="12" name="表格 11"/>
          <p:cNvGraphicFramePr/>
          <p:nvPr>
            <p:custDataLst>
              <p:tags r:id="rId1"/>
            </p:custDataLst>
          </p:nvPr>
        </p:nvGraphicFramePr>
        <p:xfrm>
          <a:off x="629285" y="2934970"/>
          <a:ext cx="20065367" cy="8709025"/>
        </p:xfrm>
        <a:graphic>
          <a:graphicData uri="http://schemas.openxmlformats.org/drawingml/2006/table">
            <a:tbl>
              <a:tblPr/>
              <a:tblGrid>
                <a:gridCol w="1977390">
                  <a:extLst>
                    <a:ext uri="{9D8B030D-6E8A-4147-A177-3AD203B41FA5}">
                      <a16:colId xmlns:a16="http://schemas.microsoft.com/office/drawing/2014/main" val="20000"/>
                    </a:ext>
                  </a:extLst>
                </a:gridCol>
                <a:gridCol w="3469005">
                  <a:extLst>
                    <a:ext uri="{9D8B030D-6E8A-4147-A177-3AD203B41FA5}">
                      <a16:colId xmlns:a16="http://schemas.microsoft.com/office/drawing/2014/main" val="20001"/>
                    </a:ext>
                  </a:extLst>
                </a:gridCol>
                <a:gridCol w="4194810">
                  <a:extLst>
                    <a:ext uri="{9D8B030D-6E8A-4147-A177-3AD203B41FA5}">
                      <a16:colId xmlns:a16="http://schemas.microsoft.com/office/drawing/2014/main" val="20002"/>
                    </a:ext>
                  </a:extLst>
                </a:gridCol>
                <a:gridCol w="4827271">
                  <a:extLst>
                    <a:ext uri="{9D8B030D-6E8A-4147-A177-3AD203B41FA5}">
                      <a16:colId xmlns:a16="http://schemas.microsoft.com/office/drawing/2014/main" val="20003"/>
                    </a:ext>
                  </a:extLst>
                </a:gridCol>
                <a:gridCol w="5596891">
                  <a:extLst>
                    <a:ext uri="{9D8B030D-6E8A-4147-A177-3AD203B41FA5}">
                      <a16:colId xmlns:a16="http://schemas.microsoft.com/office/drawing/2014/main" val="20004"/>
                    </a:ext>
                  </a:extLst>
                </a:gridCol>
              </a:tblGrid>
              <a:tr h="1116965">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jenis kelas</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durasi perminggu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gridSpan="3">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biaya kelas (NTD)</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extLst>
                  <a:ext uri="{0D108BD9-81ED-4DB2-BD59-A6C34878D82A}">
                    <a16:rowId xmlns:a16="http://schemas.microsoft.com/office/drawing/2014/main" val="10000"/>
                  </a:ext>
                </a:extLst>
              </a:tr>
              <a:tr h="174244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1 bulan</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(4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libur musim panas 2 bulan </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(8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musim tertentu 3 bulan (11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169035">
                <a:tc rowSpan="5">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privat 1 orang</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4">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56.250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112.350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140.400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extLst>
                  <a:ext uri="{0D108BD9-81ED-4DB2-BD59-A6C34878D82A}">
                    <a16:rowId xmlns:a16="http://schemas.microsoft.com/office/drawing/2014/main" val="10002"/>
                  </a:ext>
                </a:extLst>
              </a:tr>
              <a:tr h="107886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45.000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89.850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112.275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extLst>
                  <a:ext uri="{0D108BD9-81ED-4DB2-BD59-A6C34878D82A}">
                    <a16:rowId xmlns:a16="http://schemas.microsoft.com/office/drawing/2014/main" val="10003"/>
                  </a:ext>
                </a:extLst>
              </a:tr>
              <a:tr h="103695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6</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33.750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67.350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84.150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extLst>
                  <a:ext uri="{0D108BD9-81ED-4DB2-BD59-A6C34878D82A}">
                    <a16:rowId xmlns:a16="http://schemas.microsoft.com/office/drawing/2014/main" val="10004"/>
                  </a:ext>
                </a:extLst>
              </a:tr>
              <a:tr h="107823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22.500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44.850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56.025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94297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11.250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22.350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27.900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4" name="表格 3"/>
          <p:cNvGraphicFramePr/>
          <p:nvPr>
            <p:custDataLst>
              <p:tags r:id="rId2"/>
            </p:custDataLst>
          </p:nvPr>
        </p:nvGraphicFramePr>
        <p:xfrm>
          <a:off x="629285" y="12338050"/>
          <a:ext cx="20065367" cy="8709025"/>
        </p:xfrm>
        <a:graphic>
          <a:graphicData uri="http://schemas.openxmlformats.org/drawingml/2006/table">
            <a:tbl>
              <a:tblPr/>
              <a:tblGrid>
                <a:gridCol w="1977390">
                  <a:extLst>
                    <a:ext uri="{9D8B030D-6E8A-4147-A177-3AD203B41FA5}">
                      <a16:colId xmlns:a16="http://schemas.microsoft.com/office/drawing/2014/main" val="20000"/>
                    </a:ext>
                  </a:extLst>
                </a:gridCol>
                <a:gridCol w="3469005">
                  <a:extLst>
                    <a:ext uri="{9D8B030D-6E8A-4147-A177-3AD203B41FA5}">
                      <a16:colId xmlns:a16="http://schemas.microsoft.com/office/drawing/2014/main" val="20001"/>
                    </a:ext>
                  </a:extLst>
                </a:gridCol>
                <a:gridCol w="4194810">
                  <a:extLst>
                    <a:ext uri="{9D8B030D-6E8A-4147-A177-3AD203B41FA5}">
                      <a16:colId xmlns:a16="http://schemas.microsoft.com/office/drawing/2014/main" val="20002"/>
                    </a:ext>
                  </a:extLst>
                </a:gridCol>
                <a:gridCol w="4827271">
                  <a:extLst>
                    <a:ext uri="{9D8B030D-6E8A-4147-A177-3AD203B41FA5}">
                      <a16:colId xmlns:a16="http://schemas.microsoft.com/office/drawing/2014/main" val="20003"/>
                    </a:ext>
                  </a:extLst>
                </a:gridCol>
                <a:gridCol w="5596891">
                  <a:extLst>
                    <a:ext uri="{9D8B030D-6E8A-4147-A177-3AD203B41FA5}">
                      <a16:colId xmlns:a16="http://schemas.microsoft.com/office/drawing/2014/main" val="20004"/>
                    </a:ext>
                  </a:extLst>
                </a:gridCol>
              </a:tblGrid>
              <a:tr h="1116965">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jenis kelas</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durasi perminggu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gridSpan="3">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biaya kelas (NTD)</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extLst>
                  <a:ext uri="{0D108BD9-81ED-4DB2-BD59-A6C34878D82A}">
                    <a16:rowId xmlns:a16="http://schemas.microsoft.com/office/drawing/2014/main" val="10000"/>
                  </a:ext>
                </a:extLst>
              </a:tr>
              <a:tr h="174244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1 bulan</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(4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libur musim panas 2 bulan </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(8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musim tertentu 3 bulan (11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169035">
                <a:tc rowSpan="5">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privat 2 orang</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4">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28.125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56.100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70.200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extLst>
                  <a:ext uri="{0D108BD9-81ED-4DB2-BD59-A6C34878D82A}">
                    <a16:rowId xmlns:a16="http://schemas.microsoft.com/office/drawing/2014/main" val="10002"/>
                  </a:ext>
                </a:extLst>
              </a:tr>
              <a:tr h="107886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22.500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44.850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56.250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extLst>
                  <a:ext uri="{0D108BD9-81ED-4DB2-BD59-A6C34878D82A}">
                    <a16:rowId xmlns:a16="http://schemas.microsoft.com/office/drawing/2014/main" val="10003"/>
                  </a:ext>
                </a:extLst>
              </a:tr>
              <a:tr h="103695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6</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16.875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33.600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42.000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extLst>
                  <a:ext uri="{0D108BD9-81ED-4DB2-BD59-A6C34878D82A}">
                    <a16:rowId xmlns:a16="http://schemas.microsoft.com/office/drawing/2014/main" val="10004"/>
                  </a:ext>
                </a:extLst>
              </a:tr>
              <a:tr h="107823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11.250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22.350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27.900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94297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11.100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13.875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7" name="表格 6"/>
          <p:cNvGraphicFramePr/>
          <p:nvPr>
            <p:custDataLst>
              <p:tags r:id="rId3"/>
            </p:custDataLst>
          </p:nvPr>
        </p:nvGraphicFramePr>
        <p:xfrm>
          <a:off x="629285" y="22067520"/>
          <a:ext cx="20065367" cy="8709025"/>
        </p:xfrm>
        <a:graphic>
          <a:graphicData uri="http://schemas.openxmlformats.org/drawingml/2006/table">
            <a:tbl>
              <a:tblPr/>
              <a:tblGrid>
                <a:gridCol w="1977390">
                  <a:extLst>
                    <a:ext uri="{9D8B030D-6E8A-4147-A177-3AD203B41FA5}">
                      <a16:colId xmlns:a16="http://schemas.microsoft.com/office/drawing/2014/main" val="20000"/>
                    </a:ext>
                  </a:extLst>
                </a:gridCol>
                <a:gridCol w="3469005">
                  <a:extLst>
                    <a:ext uri="{9D8B030D-6E8A-4147-A177-3AD203B41FA5}">
                      <a16:colId xmlns:a16="http://schemas.microsoft.com/office/drawing/2014/main" val="20001"/>
                    </a:ext>
                  </a:extLst>
                </a:gridCol>
                <a:gridCol w="4194810">
                  <a:extLst>
                    <a:ext uri="{9D8B030D-6E8A-4147-A177-3AD203B41FA5}">
                      <a16:colId xmlns:a16="http://schemas.microsoft.com/office/drawing/2014/main" val="20002"/>
                    </a:ext>
                  </a:extLst>
                </a:gridCol>
                <a:gridCol w="4827271">
                  <a:extLst>
                    <a:ext uri="{9D8B030D-6E8A-4147-A177-3AD203B41FA5}">
                      <a16:colId xmlns:a16="http://schemas.microsoft.com/office/drawing/2014/main" val="20003"/>
                    </a:ext>
                  </a:extLst>
                </a:gridCol>
                <a:gridCol w="5596891">
                  <a:extLst>
                    <a:ext uri="{9D8B030D-6E8A-4147-A177-3AD203B41FA5}">
                      <a16:colId xmlns:a16="http://schemas.microsoft.com/office/drawing/2014/main" val="20004"/>
                    </a:ext>
                  </a:extLst>
                </a:gridCol>
              </a:tblGrid>
              <a:tr h="1116965">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jenis kelas</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rowSpan="2">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durasi perminggu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gridSpan="3">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biaya kelas (NTD)</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ABAB"/>
                    </a:solidFill>
                  </a:tcPr>
                </a:tc>
                <a:extLst>
                  <a:ext uri="{0D108BD9-81ED-4DB2-BD59-A6C34878D82A}">
                    <a16:rowId xmlns:a16="http://schemas.microsoft.com/office/drawing/2014/main" val="10000"/>
                  </a:ext>
                </a:extLst>
              </a:tr>
              <a:tr h="174244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1 bulan</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(4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libur musim panas 2 bulan </a:t>
                      </a:r>
                    </a:p>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(8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tc>
                  <a:txBody>
                    <a:bodyPr/>
                    <a:lstStyle/>
                    <a:p>
                      <a:pPr marL="68580" indent="0" algn="ctr">
                        <a:spcBef>
                          <a:spcPct val="0"/>
                        </a:spcBef>
                        <a:spcAft>
                          <a:spcPct val="0"/>
                        </a:spcAft>
                        <a:buNone/>
                      </a:pPr>
                      <a:r>
                        <a:rPr lang="en-US" altLang="en-US" sz="5000" b="1">
                          <a:solidFill>
                            <a:srgbClr val="000000"/>
                          </a:solidFill>
                          <a:latin typeface="Cambria" panose="02040503050406030204"/>
                          <a:ea typeface="Cambria" panose="02040503050406030204"/>
                        </a:rPr>
                        <a:t>musim tertentu 3 bulan (11 minggu)</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169035">
                <a:tc rowSpan="5">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privat 3</a:t>
                      </a:r>
                    </a:p>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orang</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4">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22.500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44.850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56.025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FDDAB"/>
                    </a:solidFill>
                  </a:tcPr>
                </a:tc>
                <a:extLst>
                  <a:ext uri="{0D108BD9-81ED-4DB2-BD59-A6C34878D82A}">
                    <a16:rowId xmlns:a16="http://schemas.microsoft.com/office/drawing/2014/main" val="10002"/>
                  </a:ext>
                </a:extLst>
              </a:tr>
              <a:tr h="107886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18.000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35.850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44.775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FAFFB7"/>
                    </a:solidFill>
                  </a:tcPr>
                </a:tc>
                <a:extLst>
                  <a:ext uri="{0D108BD9-81ED-4DB2-BD59-A6C34878D82A}">
                    <a16:rowId xmlns:a16="http://schemas.microsoft.com/office/drawing/2014/main" val="10003"/>
                  </a:ext>
                </a:extLst>
              </a:tr>
              <a:tr h="103695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6</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13.500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26.850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33.525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rgbClr val="DDFFAF"/>
                    </a:solidFill>
                  </a:tcPr>
                </a:tc>
                <a:extLst>
                  <a:ext uri="{0D108BD9-81ED-4DB2-BD59-A6C34878D82A}">
                    <a16:rowId xmlns:a16="http://schemas.microsoft.com/office/drawing/2014/main" val="10004"/>
                  </a:ext>
                </a:extLst>
              </a:tr>
              <a:tr h="1078230">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9.000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17.850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22.275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942975">
                <a:tc vMerge="1">
                  <a:txBody>
                    <a:bodyPr/>
                    <a:lstStyle/>
                    <a:p>
                      <a:endParaRPr lang="zh-TW"/>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6350" cap="flat" cmpd="sng">
                      <a:solidFill>
                        <a:srgbClr val="000008"/>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4.500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8.850</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11.025</a:t>
                      </a:r>
                    </a:p>
                  </a:txBody>
                  <a:tcPr marL="68580" marR="68580" marT="0" marB="0"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4"/>
          <a:stretch>
            <a:fillRect/>
          </a:stretch>
        </p:blipFill>
        <p:spPr>
          <a:xfrm>
            <a:off x="353308" y="698388"/>
            <a:ext cx="6878810" cy="15022285"/>
          </a:xfrm>
          <a:prstGeom prst="rect">
            <a:avLst/>
          </a:prstGeom>
        </p:spPr>
      </p:pic>
      <p:pic>
        <p:nvPicPr>
          <p:cNvPr id="8" name="圖片 7"/>
          <p:cNvPicPr>
            <a:picLocks noChangeAspect="1"/>
          </p:cNvPicPr>
          <p:nvPr/>
        </p:nvPicPr>
        <p:blipFill>
          <a:blip r:embed="rId5"/>
          <a:stretch>
            <a:fillRect/>
          </a:stretch>
        </p:blipFill>
        <p:spPr>
          <a:xfrm>
            <a:off x="12280265" y="25986105"/>
            <a:ext cx="8956675" cy="6412865"/>
          </a:xfrm>
          <a:prstGeom prst="rect">
            <a:avLst/>
          </a:prstGeom>
        </p:spPr>
      </p:pic>
      <p:sp>
        <p:nvSpPr>
          <p:cNvPr id="5" name="矩形 4"/>
          <p:cNvSpPr/>
          <p:nvPr/>
        </p:nvSpPr>
        <p:spPr>
          <a:xfrm>
            <a:off x="575310" y="11969115"/>
            <a:ext cx="11704955" cy="1878965"/>
          </a:xfrm>
          <a:prstGeom prst="rect">
            <a:avLst/>
          </a:prstGeom>
        </p:spPr>
        <p:txBody>
          <a:bodyPr wrap="square">
            <a:noAutofit/>
          </a:bodyPr>
          <a:lstStyle/>
          <a:p>
            <a:r>
              <a:rPr lang="en-US" altLang="zh-TW" sz="100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Biaya Lain(NTD)</a:t>
            </a:r>
            <a:br>
              <a:rPr lang="zh-TW" altLang="zh-TW" sz="10000" kern="100" dirty="0">
                <a:solidFill>
                  <a:prstClr val="black"/>
                </a:solidFill>
                <a:latin typeface="Calibri" panose="020F0502020204030204" pitchFamily="34" charset="0"/>
                <a:cs typeface="Times New Roman" panose="02020603050405020304" pitchFamily="18" charset="0"/>
              </a:rPr>
            </a:br>
            <a:endParaRPr lang="zh-TW" altLang="zh-TW" sz="10000" kern="100" dirty="0">
              <a:solidFill>
                <a:prstClr val="black"/>
              </a:solidFill>
              <a:latin typeface="Calibri" panose="020F0502020204030204" pitchFamily="34" charset="0"/>
              <a:cs typeface="Times New Roman" panose="02020603050405020304" pitchFamily="18" charset="0"/>
            </a:endParaRPr>
          </a:p>
        </p:txBody>
      </p:sp>
      <p:sp>
        <p:nvSpPr>
          <p:cNvPr id="4" name="矩形 3"/>
          <p:cNvSpPr/>
          <p:nvPr/>
        </p:nvSpPr>
        <p:spPr>
          <a:xfrm>
            <a:off x="575507" y="20998996"/>
            <a:ext cx="17586349" cy="1630045"/>
          </a:xfrm>
          <a:prstGeom prst="rect">
            <a:avLst/>
          </a:prstGeom>
        </p:spPr>
        <p:txBody>
          <a:bodyPr wrap="square">
            <a:spAutoFit/>
          </a:bodyPr>
          <a:lstStyle/>
          <a:p>
            <a:pPr lvl="0"/>
            <a:r>
              <a:rPr lang="en-US" altLang="zh-TW" sz="10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Table Asuransi(NTD)</a:t>
            </a:r>
            <a:endParaRPr lang="zh-TW" altLang="en-US" dirty="0">
              <a:solidFill>
                <a:prstClr val="black"/>
              </a:solidFill>
            </a:endParaRPr>
          </a:p>
        </p:txBody>
      </p:sp>
      <p:sp>
        <p:nvSpPr>
          <p:cNvPr id="12" name="矩形 11"/>
          <p:cNvSpPr/>
          <p:nvPr/>
        </p:nvSpPr>
        <p:spPr>
          <a:xfrm>
            <a:off x="788670" y="698500"/>
            <a:ext cx="20448270" cy="8693785"/>
          </a:xfrm>
          <a:prstGeom prst="rect">
            <a:avLst/>
          </a:prstGeom>
        </p:spPr>
        <p:txBody>
          <a:bodyPr wrap="square">
            <a:noAutofit/>
          </a:bodyPr>
          <a:lstStyle/>
          <a:p>
            <a:pPr lvl="0"/>
            <a:r>
              <a:rPr lang="en-US" altLang="zh-TW" sz="6000" b="1" kern="0" dirty="0">
                <a:solidFill>
                  <a:srgbClr val="FF0000"/>
                </a:solidFill>
                <a:latin typeface="Calibri" panose="020F0502020204030204" pitchFamily="34" charset="0"/>
                <a:ea typeface="標楷體" panose="03000509000000000000" pitchFamily="65" charset="-120"/>
                <a:cs typeface="新細明體" panose="02020500000000000000" pitchFamily="18" charset="-120"/>
              </a:rPr>
              <a:t>PERHATIAN</a:t>
            </a:r>
            <a:r>
              <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a:t>
            </a:r>
          </a:p>
          <a:p>
            <a:pPr marL="1143000" lvl="0" indent="-1143000">
              <a:buFont typeface="+mj-lt"/>
              <a:buAutoNum type="arabicParenR"/>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Berdasarkan pusat</a:t>
            </a:r>
            <a:r>
              <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a:t>
            </a: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setiap </a:t>
            </a:r>
            <a:r>
              <a:rPr 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mapel 50 menit</a:t>
            </a:r>
            <a:r>
              <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a:t>
            </a: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istirahat 10 menit.</a:t>
            </a:r>
            <a:endPar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1143000" lvl="0" indent="-1143000">
              <a:buFont typeface="+mj-lt"/>
              <a:buAutoNum type="arabicParenR"/>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Siswa asing dibatasi hanya boleh mendaftar setiap minggu ada 10 mapel (termasuk 1 mapel praktek lisan mandarin perhari), bila jumlah mapel per minggu </a:t>
            </a: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sym typeface="+mn-ea"/>
              </a:rPr>
              <a:t>(termasuk 1 mapel praktek lisan mandarin perhari) tidak mencapai 15 mapel, maka tidak akan diberikan keterangan dokumen visa.</a:t>
            </a:r>
            <a:endPar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1143000" lvl="0" indent="-1143000">
              <a:buFont typeface="+mj-lt"/>
              <a:buAutoNum type="arabicParenR"/>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Biaya diatas tidak termasuk biaya daftar, uang praktek, asuransi, dan materi kelas budaya.</a:t>
            </a:r>
            <a:endPar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1143000" lvl="0" indent="-1143000">
              <a:buFont typeface="+mj-lt"/>
              <a:buAutoNum type="arabicParenR"/>
            </a:pP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Untuk kelas kecil  kurang dari 9 siswa dan lebih dari 4 siswa, silakan hubungi Pusat Bahasa Mandarin.</a:t>
            </a:r>
            <a:endParaRPr lang="zh-TW" altLang="en-US"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a:p>
            <a:pPr marL="857250" lvl="0" indent="-857250">
              <a:buFont typeface="Wingdings" panose="05000000000000000000" pitchFamily="2" charset="2"/>
              <a:buChar char="u"/>
            </a:pPr>
            <a:endPar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p:txBody>
      </p:sp>
      <p:graphicFrame>
        <p:nvGraphicFramePr>
          <p:cNvPr id="2" name="表格 1"/>
          <p:cNvGraphicFramePr/>
          <p:nvPr>
            <p:custDataLst>
              <p:tags r:id="rId1"/>
            </p:custDataLst>
          </p:nvPr>
        </p:nvGraphicFramePr>
        <p:xfrm>
          <a:off x="575310" y="14140815"/>
          <a:ext cx="20661630" cy="6858000"/>
        </p:xfrm>
        <a:graphic>
          <a:graphicData uri="http://schemas.openxmlformats.org/drawingml/2006/table">
            <a:tbl>
              <a:tblPr/>
              <a:tblGrid>
                <a:gridCol w="3734435">
                  <a:extLst>
                    <a:ext uri="{9D8B030D-6E8A-4147-A177-3AD203B41FA5}">
                      <a16:colId xmlns:a16="http://schemas.microsoft.com/office/drawing/2014/main" val="20000"/>
                    </a:ext>
                  </a:extLst>
                </a:gridCol>
                <a:gridCol w="4004945">
                  <a:extLst>
                    <a:ext uri="{9D8B030D-6E8A-4147-A177-3AD203B41FA5}">
                      <a16:colId xmlns:a16="http://schemas.microsoft.com/office/drawing/2014/main" val="20001"/>
                    </a:ext>
                  </a:extLst>
                </a:gridCol>
                <a:gridCol w="12922250">
                  <a:extLst>
                    <a:ext uri="{9D8B030D-6E8A-4147-A177-3AD203B41FA5}">
                      <a16:colId xmlns:a16="http://schemas.microsoft.com/office/drawing/2014/main" val="20002"/>
                    </a:ext>
                  </a:extLst>
                </a:gridCol>
              </a:tblGrid>
              <a:tr h="762000">
                <a:tc>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jenis biaya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jumlah biaya</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penjelasan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extLst>
                  <a:ext uri="{0D108BD9-81ED-4DB2-BD59-A6C34878D82A}">
                    <a16:rowId xmlns:a16="http://schemas.microsoft.com/office/drawing/2014/main" val="10000"/>
                  </a:ext>
                </a:extLst>
              </a:tr>
              <a:tr h="152400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pendaftaran siswa baru</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1.000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cukup sekali bayar diawal, selanjutnya tidak  perlu</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extLst>
                  <a:ext uri="{0D108BD9-81ED-4DB2-BD59-A6C34878D82A}">
                    <a16:rowId xmlns:a16="http://schemas.microsoft.com/office/drawing/2014/main" val="10001"/>
                  </a:ext>
                </a:extLst>
              </a:tr>
              <a:tr h="304800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asuransi</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liha tabel asuransi</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sesuai dengan kementerian pendidikan, siswa asing wajib memiki asuransi kecelakaan, jika memiliki asuransi yang sama atau asuransi lain(disertai bukti) boleh tidak membayar </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2"/>
                  </a:ext>
                </a:extLst>
              </a:tr>
              <a:tr h="1524000">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materi pengajaran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sekitar 1.500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zh-HK" sz="5000">
                          <a:solidFill>
                            <a:srgbClr val="000000"/>
                          </a:solidFill>
                          <a:latin typeface="Cambria" panose="02040503050406030204"/>
                          <a:ea typeface="Cambria" panose="02040503050406030204"/>
                        </a:rPr>
                        <a:t>Berdasarkan materi yang sebenarnya digunakan oleh guru di kelas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3"/>
                  </a:ext>
                </a:extLst>
              </a:tr>
            </a:tbl>
          </a:graphicData>
        </a:graphic>
      </p:graphicFrame>
      <p:graphicFrame>
        <p:nvGraphicFramePr>
          <p:cNvPr id="6" name="表格 5"/>
          <p:cNvGraphicFramePr/>
          <p:nvPr>
            <p:custDataLst>
              <p:tags r:id="rId2"/>
            </p:custDataLst>
          </p:nvPr>
        </p:nvGraphicFramePr>
        <p:xfrm>
          <a:off x="575310" y="23046690"/>
          <a:ext cx="20661630" cy="7967980"/>
        </p:xfrm>
        <a:graphic>
          <a:graphicData uri="http://schemas.openxmlformats.org/drawingml/2006/table">
            <a:tbl>
              <a:tblPr/>
              <a:tblGrid>
                <a:gridCol w="2464331">
                  <a:extLst>
                    <a:ext uri="{9D8B030D-6E8A-4147-A177-3AD203B41FA5}">
                      <a16:colId xmlns:a16="http://schemas.microsoft.com/office/drawing/2014/main" val="20000"/>
                    </a:ext>
                  </a:extLst>
                </a:gridCol>
                <a:gridCol w="6731635">
                  <a:extLst>
                    <a:ext uri="{9D8B030D-6E8A-4147-A177-3AD203B41FA5}">
                      <a16:colId xmlns:a16="http://schemas.microsoft.com/office/drawing/2014/main" val="20001"/>
                    </a:ext>
                  </a:extLst>
                </a:gridCol>
                <a:gridCol w="4918075">
                  <a:extLst>
                    <a:ext uri="{9D8B030D-6E8A-4147-A177-3AD203B41FA5}">
                      <a16:colId xmlns:a16="http://schemas.microsoft.com/office/drawing/2014/main" val="20002"/>
                    </a:ext>
                  </a:extLst>
                </a:gridCol>
                <a:gridCol w="6547589">
                  <a:extLst>
                    <a:ext uri="{9D8B030D-6E8A-4147-A177-3AD203B41FA5}">
                      <a16:colId xmlns:a16="http://schemas.microsoft.com/office/drawing/2014/main" val="20003"/>
                    </a:ext>
                  </a:extLst>
                </a:gridCol>
              </a:tblGrid>
              <a:tr h="716915">
                <a:tc gridSpan="4">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asuransi kecelakaan 1 juta (untuk 5 orang keatas)</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CCE96"/>
                    </a:solidFill>
                  </a:tcPr>
                </a:tc>
                <a:extLst>
                  <a:ext uri="{0D108BD9-81ED-4DB2-BD59-A6C34878D82A}">
                    <a16:rowId xmlns:a16="http://schemas.microsoft.com/office/drawing/2014/main" val="10000"/>
                  </a:ext>
                </a:extLst>
              </a:tr>
              <a:tr h="800100">
                <a:tc gridSpan="2">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usia diatas 30 tahun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gridSpan="2">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usia dibawah 30 tahun</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DFCC3"/>
                    </a:solidFill>
                  </a:tcPr>
                </a:tc>
                <a:extLst>
                  <a:ext uri="{0D108BD9-81ED-4DB2-BD59-A6C34878D82A}">
                    <a16:rowId xmlns:a16="http://schemas.microsoft.com/office/drawing/2014/main" val="10001"/>
                  </a:ext>
                </a:extLst>
              </a:tr>
              <a:tr h="28829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285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271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2"/>
                  </a:ext>
                </a:extLst>
              </a:tr>
              <a:tr h="302260">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181</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3"/>
                  </a:ext>
                </a:extLst>
              </a:tr>
              <a:tr h="0">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95</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4"/>
                  </a:ext>
                </a:extLst>
              </a:tr>
              <a:tr h="755015">
                <a:tc gridSpan="4">
                  <a:txBody>
                    <a:bodyPr/>
                    <a:lstStyle/>
                    <a:p>
                      <a:pPr marL="68580" indent="0" algn="ctr">
                        <a:spcBef>
                          <a:spcPct val="0"/>
                        </a:spcBef>
                        <a:spcAft>
                          <a:spcPct val="0"/>
                        </a:spcAft>
                      </a:pPr>
                      <a:r>
                        <a:rPr lang="en-US" sz="5000" b="1">
                          <a:solidFill>
                            <a:srgbClr val="000000"/>
                          </a:solidFill>
                          <a:latin typeface="Cambria" panose="02040503050406030204"/>
                          <a:ea typeface="Cambria" panose="02040503050406030204"/>
                        </a:rPr>
                        <a:t>asuransi keselamatan perjalanan 1 juta (perorangan)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5"/>
                  </a:ext>
                </a:extLst>
              </a:tr>
              <a:tr h="754380">
                <a:tc gridSpan="2">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cover sakit max 100 ribu</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gridSpan="2">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sym typeface="+mn-ea"/>
                        </a:rPr>
                        <a:t>hanya ada kecelakaan</a:t>
                      </a:r>
                      <a:endParaRPr lang="en-US" sz="5000">
                        <a:solidFill>
                          <a:srgbClr val="000000"/>
                        </a:solidFill>
                        <a:latin typeface="Cambria" panose="02040503050406030204"/>
                        <a:ea typeface="Cambria" panose="02040503050406030204"/>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hMerge="1">
                  <a:txBody>
                    <a:bodyPr/>
                    <a:lstStyle/>
                    <a:p>
                      <a:endParaRPr lang="zh-TW"/>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6"/>
                  </a:ext>
                </a:extLst>
              </a:tr>
              <a:tr h="392430">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492</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pPr>
                      <a:r>
                        <a:rPr lang="en-US" sz="5000">
                          <a:solidFill>
                            <a:srgbClr val="000000"/>
                          </a:solidFill>
                          <a:latin typeface="Cambria" panose="02040503050406030204"/>
                          <a:ea typeface="Cambria" panose="02040503050406030204"/>
                        </a:rPr>
                        <a:t>3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390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7"/>
                  </a:ext>
                </a:extLst>
              </a:tr>
              <a:tr h="1071880">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328</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260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8"/>
                  </a:ext>
                </a:extLst>
              </a:tr>
              <a:tr h="157480">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164</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 bulan</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tc>
                  <a:txBody>
                    <a:bodyPr/>
                    <a:lstStyle/>
                    <a:p>
                      <a:pPr marL="68580" indent="0" algn="ctr">
                        <a:spcBef>
                          <a:spcPct val="0"/>
                        </a:spcBef>
                        <a:spcAft>
                          <a:spcPct val="0"/>
                        </a:spcAft>
                        <a:buNone/>
                      </a:pPr>
                      <a:r>
                        <a:rPr lang="en-US" altLang="en-US" sz="5000">
                          <a:solidFill>
                            <a:srgbClr val="000000"/>
                          </a:solidFill>
                          <a:latin typeface="Cambria" panose="02040503050406030204"/>
                          <a:ea typeface="Cambria" panose="02040503050406030204"/>
                        </a:rPr>
                        <a:t>130</a:t>
                      </a: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rgbClr val="FEE8FA"/>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0" y="480674"/>
            <a:ext cx="6878810" cy="15022285"/>
          </a:xfrm>
          <a:prstGeom prst="rect">
            <a:avLst/>
          </a:prstGeom>
        </p:spPr>
      </p:pic>
      <p:pic>
        <p:nvPicPr>
          <p:cNvPr id="8" name="圖片 7"/>
          <p:cNvPicPr>
            <a:picLocks noChangeAspect="1"/>
          </p:cNvPicPr>
          <p:nvPr/>
        </p:nvPicPr>
        <p:blipFill>
          <a:blip r:embed="rId3"/>
          <a:stretch>
            <a:fillRect/>
          </a:stretch>
        </p:blipFill>
        <p:spPr>
          <a:xfrm>
            <a:off x="12642850" y="24312245"/>
            <a:ext cx="8956675" cy="7797165"/>
          </a:xfrm>
          <a:prstGeom prst="rect">
            <a:avLst/>
          </a:prstGeom>
        </p:spPr>
      </p:pic>
      <p:sp>
        <p:nvSpPr>
          <p:cNvPr id="5" name="矩形 4"/>
          <p:cNvSpPr/>
          <p:nvPr/>
        </p:nvSpPr>
        <p:spPr>
          <a:xfrm>
            <a:off x="3651250" y="483870"/>
            <a:ext cx="15958820" cy="2119630"/>
          </a:xfrm>
          <a:prstGeom prst="rect">
            <a:avLst/>
          </a:prstGeom>
        </p:spPr>
        <p:txBody>
          <a:bodyPr wrap="square">
            <a:noAutofit/>
          </a:bodyPr>
          <a:lstStyle/>
          <a:p>
            <a:r>
              <a:rPr lang="en-US" altLang="zh-TW" sz="13500" b="1" kern="0" dirty="0">
                <a:solidFill>
                  <a:schemeClr val="accent5">
                    <a:lumMod val="50000"/>
                  </a:schemeClr>
                </a:solidFill>
                <a:latin typeface="Calibri" panose="020F0502020204030204" pitchFamily="34" charset="0"/>
                <a:ea typeface="標楷體" panose="03000509000000000000" pitchFamily="65" charset="-120"/>
                <a:cs typeface="新細明體" panose="02020500000000000000" pitchFamily="18" charset="-120"/>
              </a:rPr>
              <a:t>Prosedur Pendaftaran</a:t>
            </a:r>
          </a:p>
        </p:txBody>
      </p:sp>
      <p:sp>
        <p:nvSpPr>
          <p:cNvPr id="2" name="矩形 1"/>
          <p:cNvSpPr/>
          <p:nvPr/>
        </p:nvSpPr>
        <p:spPr>
          <a:xfrm>
            <a:off x="1220334" y="2328926"/>
            <a:ext cx="19158856" cy="30069790"/>
          </a:xfrm>
          <a:prstGeom prst="rect">
            <a:avLst/>
          </a:prstGeom>
        </p:spPr>
        <p:txBody>
          <a:bodyPr wrap="square">
            <a:spAutoFit/>
          </a:bodyPr>
          <a:lstStyle/>
          <a:p>
            <a:pPr lvl="0"/>
            <a:r>
              <a:rPr lang="en-US" altLang="zh-TW" sz="80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a:t>
            </a:r>
            <a:r>
              <a:rPr lang="zh-TW" altLang="en-US" sz="80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一</a:t>
            </a:r>
            <a:r>
              <a:rPr lang="en-US" altLang="zh-TW" sz="80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)Pendaftaran</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1.Isi formulir pendaftaran (Download)</a:t>
            </a:r>
            <a:endParaRPr lang="zh-TW" altLang="zh-TW" sz="6000" b="1" kern="0" dirty="0">
              <a:solidFill>
                <a:srgbClr val="4472C4">
                  <a:lumMod val="50000"/>
                </a:srgbClr>
              </a:solidFill>
              <a:latin typeface="Calibri" panose="020F0502020204030204" pitchFamily="34" charset="0"/>
              <a:ea typeface="標楷體" panose="03000509000000000000" pitchFamily="65" charset="-120"/>
            </a:endParaRP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2.Dokumen wajib</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(1)formulir pendaftaran</a:t>
            </a:r>
            <a:r>
              <a:rPr lang="zh-TW" altLang="zh-TW" sz="6000" b="1" kern="0" dirty="0">
                <a:solidFill>
                  <a:srgbClr val="4472C4">
                    <a:lumMod val="50000"/>
                  </a:srgbClr>
                </a:solidFill>
                <a:latin typeface="Calibri" panose="020F0502020204030204" pitchFamily="34" charset="0"/>
                <a:ea typeface="標楷體" panose="03000509000000000000" pitchFamily="65" charset="-120"/>
              </a:rPr>
              <a:t> </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(2)fotocopy paspor 1 lembar</a:t>
            </a:r>
            <a:endParaRPr lang="zh-TW" altLang="zh-TW" sz="6000" b="1" kern="0" dirty="0">
              <a:solidFill>
                <a:srgbClr val="4472C4">
                  <a:lumMod val="50000"/>
                </a:srgbClr>
              </a:solidFill>
              <a:latin typeface="Calibri" panose="020F0502020204030204" pitchFamily="34" charset="0"/>
              <a:ea typeface="標楷體" panose="03000509000000000000" pitchFamily="65" charset="-120"/>
            </a:endParaRP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(3) </a:t>
            </a:r>
            <a:r>
              <a:rPr lang="en-US" altLang="zh-HK" sz="6000" b="1" kern="0" dirty="0">
                <a:solidFill>
                  <a:srgbClr val="4472C4">
                    <a:lumMod val="50000"/>
                  </a:srgbClr>
                </a:solidFill>
                <a:latin typeface="Calibri" panose="020F0502020204030204" pitchFamily="34" charset="0"/>
                <a:ea typeface="標楷體" panose="03000509000000000000" pitchFamily="65" charset="-120"/>
              </a:rPr>
              <a:t>fotocopy transkrip nilai resmi dari gelar akademik tertinggi (ijazah terakhir) 1lembar</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(4)</a:t>
            </a:r>
            <a:r>
              <a:rPr lang="en-US" sz="6000" b="1" kern="0" dirty="0">
                <a:solidFill>
                  <a:srgbClr val="4472C4">
                    <a:lumMod val="50000"/>
                  </a:srgbClr>
                </a:solidFill>
                <a:latin typeface="Calibri" panose="020F0502020204030204" pitchFamily="34" charset="0"/>
                <a:ea typeface="標楷體" panose="03000509000000000000" pitchFamily="65" charset="-120"/>
              </a:rPr>
              <a:t>dokumen bukti keuangan dalam 3 bulan terakhir 1 lembar</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(5)dokumen tes kesehatan (temasuk tes hiv) 1 lembar</a:t>
            </a: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(6)foto 2 inci 2 lembar</a:t>
            </a:r>
            <a:endParaRPr lang="zh-TW" altLang="zh-TW" sz="6000" b="1" kern="0" dirty="0">
              <a:solidFill>
                <a:srgbClr val="4472C4">
                  <a:lumMod val="50000"/>
                </a:srgbClr>
              </a:solidFill>
              <a:latin typeface="Calibri" panose="020F0502020204030204" pitchFamily="34" charset="0"/>
              <a:ea typeface="標楷體" panose="03000509000000000000" pitchFamily="65" charset="-120"/>
            </a:endParaRP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(7)bukti keuangan dalam 3 bulan terakhir min 2.800 usd</a:t>
            </a:r>
          </a:p>
          <a:p>
            <a:pPr>
              <a:spcAft>
                <a:spcPts val="480"/>
              </a:spcAft>
            </a:pPr>
            <a:endParaRPr lang="zh-TW" altLang="zh-TW" sz="6000" b="1" kern="0" dirty="0">
              <a:solidFill>
                <a:srgbClr val="4472C4">
                  <a:lumMod val="50000"/>
                </a:srgbClr>
              </a:solidFill>
              <a:latin typeface="Calibri" panose="020F0502020204030204" pitchFamily="34" charset="0"/>
              <a:ea typeface="標楷體" panose="03000509000000000000" pitchFamily="65" charset="-120"/>
            </a:endParaRPr>
          </a:p>
          <a:p>
            <a:pPr>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3.Sebelum pendaftaran ditutup</a:t>
            </a:r>
            <a:r>
              <a:rPr lang="zh-TW" altLang="zh-TW" sz="6000" b="1" kern="0" dirty="0">
                <a:solidFill>
                  <a:srgbClr val="4472C4">
                    <a:lumMod val="50000"/>
                  </a:srgbClr>
                </a:solidFill>
                <a:latin typeface="Calibri" panose="020F0502020204030204" pitchFamily="34" charset="0"/>
                <a:ea typeface="標楷體" panose="03000509000000000000" pitchFamily="65" charset="-120"/>
              </a:rPr>
              <a:t>，</a:t>
            </a:r>
            <a:r>
              <a:rPr lang="en-US" altLang="zh-TW" sz="6000" b="1" kern="0" dirty="0">
                <a:solidFill>
                  <a:srgbClr val="4472C4">
                    <a:lumMod val="50000"/>
                  </a:srgbClr>
                </a:solidFill>
                <a:latin typeface="Calibri" panose="020F0502020204030204" pitchFamily="34" charset="0"/>
                <a:ea typeface="標楷體" panose="03000509000000000000" pitchFamily="65" charset="-120"/>
              </a:rPr>
              <a:t>silahkan kirim dokumen ke</a:t>
            </a:r>
            <a:r>
              <a:rPr lang="zh-TW" altLang="zh-TW" sz="6000" b="1" kern="0" dirty="0">
                <a:solidFill>
                  <a:srgbClr val="4472C4">
                    <a:lumMod val="50000"/>
                  </a:srgbClr>
                </a:solidFill>
                <a:latin typeface="Calibri" panose="020F0502020204030204" pitchFamily="34" charset="0"/>
                <a:ea typeface="標楷體" panose="03000509000000000000" pitchFamily="65" charset="-120"/>
              </a:rPr>
              <a:t>：</a:t>
            </a:r>
          </a:p>
          <a:p>
            <a:pPr marL="720090">
              <a:spcAft>
                <a:spcPts val="480"/>
              </a:spcAft>
            </a:pPr>
            <a:r>
              <a:rPr lang="en-US" altLang="zh-HK" sz="6000" b="1" kern="0" dirty="0">
                <a:solidFill>
                  <a:srgbClr val="4472C4">
                    <a:lumMod val="50000"/>
                  </a:srgbClr>
                </a:solidFill>
                <a:latin typeface="Calibri" panose="020F0502020204030204" pitchFamily="34" charset="0"/>
                <a:ea typeface="標楷體" panose="03000509000000000000" pitchFamily="65" charset="-120"/>
              </a:rPr>
              <a:t>No. 117, Sec. 2, Jianguo Rd., Minxiong Township, Chiayi County 62153, Taiwan (R.O.C.)</a:t>
            </a:r>
          </a:p>
          <a:p>
            <a:pPr marL="720090">
              <a:spcAft>
                <a:spcPts val="480"/>
              </a:spcAft>
            </a:pPr>
            <a:r>
              <a:rPr lang="en-US" altLang="zh-HK" sz="6000" b="1" kern="0" dirty="0">
                <a:solidFill>
                  <a:srgbClr val="4472C4">
                    <a:lumMod val="50000"/>
                  </a:srgbClr>
                </a:solidFill>
                <a:latin typeface="Calibri" panose="020F0502020204030204" pitchFamily="34" charset="0"/>
                <a:ea typeface="標楷體" panose="03000509000000000000" pitchFamily="65" charset="-120"/>
              </a:rPr>
              <a:t>penerima/judul  : pusat bahasa mandarin  Wufeng University of Science and Technology</a:t>
            </a:r>
          </a:p>
          <a:p>
            <a:pPr marL="720090">
              <a:spcAft>
                <a:spcPts val="480"/>
              </a:spcAft>
            </a:pPr>
            <a:r>
              <a:rPr lang="en-US" altLang="zh-HK" sz="6000" b="1" kern="0" dirty="0">
                <a:solidFill>
                  <a:srgbClr val="4472C4">
                    <a:lumMod val="50000"/>
                  </a:srgbClr>
                </a:solidFill>
                <a:latin typeface="Calibri" panose="020F0502020204030204" pitchFamily="34" charset="0"/>
                <a:ea typeface="標楷體" panose="03000509000000000000" pitchFamily="65" charset="-120"/>
              </a:rPr>
              <a:t>Atau anda dapat memindai file dan email ke elle@wfu.edu.tw, Ms. Chen Hui-ru serta menyelesaikan biaya pendaftaran secara online</a:t>
            </a:r>
          </a:p>
          <a:p>
            <a:pPr marL="720090">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 </a:t>
            </a:r>
            <a:r>
              <a:rPr lang="en-US" altLang="zh-HK" sz="6000" b="1" kern="0" dirty="0">
                <a:solidFill>
                  <a:srgbClr val="4472C4">
                    <a:lumMod val="50000"/>
                  </a:srgbClr>
                </a:solidFill>
                <a:latin typeface="Calibri" panose="020F0502020204030204" pitchFamily="34" charset="0"/>
                <a:ea typeface="標楷體" panose="03000509000000000000" pitchFamily="65" charset="-120"/>
              </a:rPr>
              <a:t>Pusat kami akan mengirimkan surat penerimaan dalam 10-15 hari. Mohon tunggu dengan sabar. Jika Anda memiliki pertanyaan, jangan ragu untuk </a:t>
            </a:r>
          </a:p>
          <a:p>
            <a:pPr marL="720090">
              <a:spcAft>
                <a:spcPts val="480"/>
              </a:spcAft>
            </a:pPr>
            <a:r>
              <a:rPr lang="en-US" altLang="zh-HK" sz="6000" b="1" kern="0" dirty="0">
                <a:solidFill>
                  <a:srgbClr val="4472C4">
                    <a:lumMod val="50000"/>
                  </a:srgbClr>
                </a:solidFill>
                <a:latin typeface="Calibri" panose="020F0502020204030204" pitchFamily="34" charset="0"/>
                <a:ea typeface="標楷體" panose="03000509000000000000" pitchFamily="65" charset="-120"/>
              </a:rPr>
              <a:t>menghubungi kami.</a:t>
            </a:r>
          </a:p>
          <a:p>
            <a:pPr marL="720090" indent="-457200">
              <a:spcAft>
                <a:spcPts val="480"/>
              </a:spcAft>
            </a:pPr>
            <a:endParaRPr lang="en-US" altLang="zh-TW" sz="6000" b="1" kern="0" dirty="0">
              <a:solidFill>
                <a:srgbClr val="4472C4">
                  <a:lumMod val="50000"/>
                </a:srgbClr>
              </a:solidFill>
              <a:latin typeface="Calibri" panose="020F0502020204030204" pitchFamily="34" charset="0"/>
              <a:ea typeface="標楷體" panose="03000509000000000000" pitchFamily="65" charset="-120"/>
            </a:endParaRPr>
          </a:p>
          <a:p>
            <a:pPr marL="720090" indent="-457200">
              <a:spcAft>
                <a:spcPts val="480"/>
              </a:spcAft>
            </a:pPr>
            <a:r>
              <a:rPr lang="en-US" altLang="zh-TW" sz="6000" b="1" kern="0" dirty="0">
                <a:solidFill>
                  <a:srgbClr val="4472C4">
                    <a:lumMod val="50000"/>
                  </a:srgbClr>
                </a:solidFill>
                <a:latin typeface="Calibri" panose="020F0502020204030204" pitchFamily="34" charset="0"/>
                <a:ea typeface="標楷體" panose="03000509000000000000" pitchFamily="65" charset="-120"/>
              </a:rPr>
              <a:t>4. Setelah pihak pemeriksa memeriksa bahwa dokumen dan biaya tidak ada kesalahan, 10-15 hari akan mengirimkan surat penerimaan siswa, silahkan sabar menunggu, bila ada pertanyaan, segera hubungi kami</a:t>
            </a:r>
            <a:endParaRPr lang="zh-TW" altLang="zh-TW" sz="6000" b="1" kern="0" dirty="0">
              <a:solidFill>
                <a:srgbClr val="4472C4">
                  <a:lumMod val="50000"/>
                </a:srgbClr>
              </a:solidFill>
              <a:latin typeface="Calibri" panose="020F0502020204030204" pitchFamily="34" charset="0"/>
              <a:ea typeface="標楷體" panose="03000509000000000000" pitchFamily="65"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0" y="710987"/>
            <a:ext cx="6878810" cy="15022285"/>
          </a:xfrm>
          <a:prstGeom prst="rect">
            <a:avLst/>
          </a:prstGeom>
        </p:spPr>
      </p:pic>
      <p:pic>
        <p:nvPicPr>
          <p:cNvPr id="8" name="圖片 7"/>
          <p:cNvPicPr>
            <a:picLocks noChangeAspect="1"/>
          </p:cNvPicPr>
          <p:nvPr/>
        </p:nvPicPr>
        <p:blipFill>
          <a:blip r:embed="rId3"/>
          <a:stretch>
            <a:fillRect/>
          </a:stretch>
        </p:blipFill>
        <p:spPr>
          <a:xfrm>
            <a:off x="12062493" y="25010890"/>
            <a:ext cx="8956673" cy="7390574"/>
          </a:xfrm>
          <a:prstGeom prst="rect">
            <a:avLst/>
          </a:prstGeom>
        </p:spPr>
      </p:pic>
      <p:sp>
        <p:nvSpPr>
          <p:cNvPr id="4" name="矩形 3"/>
          <p:cNvSpPr/>
          <p:nvPr/>
        </p:nvSpPr>
        <p:spPr>
          <a:xfrm>
            <a:off x="386782" y="711291"/>
            <a:ext cx="22248880" cy="1568450"/>
          </a:xfrm>
          <a:prstGeom prst="rect">
            <a:avLst/>
          </a:prstGeom>
        </p:spPr>
        <p:txBody>
          <a:bodyPr wrap="square">
            <a:spAutoFit/>
          </a:bodyPr>
          <a:lstStyle/>
          <a:p>
            <a:pPr lvl="0"/>
            <a:r>
              <a:rPr lang="en-US" altLang="zh-TW" sz="96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a:t>
            </a:r>
            <a:r>
              <a:rPr lang="zh-TW" altLang="en-US" sz="96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二</a:t>
            </a:r>
            <a:r>
              <a:rPr lang="en-US" altLang="zh-TW" sz="9600" b="1" kern="0" dirty="0">
                <a:solidFill>
                  <a:schemeClr val="accent6">
                    <a:lumMod val="50000"/>
                  </a:schemeClr>
                </a:solidFill>
                <a:latin typeface="Calibri" panose="020F0502020204030204" pitchFamily="34" charset="0"/>
                <a:ea typeface="標楷體" panose="03000509000000000000" pitchFamily="65" charset="-120"/>
                <a:cs typeface="新細明體" panose="02020500000000000000" pitchFamily="18" charset="-120"/>
              </a:rPr>
              <a:t>)Pembayaran</a:t>
            </a:r>
          </a:p>
        </p:txBody>
      </p:sp>
      <p:sp>
        <p:nvSpPr>
          <p:cNvPr id="3" name="矩形 2"/>
          <p:cNvSpPr/>
          <p:nvPr/>
        </p:nvSpPr>
        <p:spPr>
          <a:xfrm>
            <a:off x="1265010" y="2180316"/>
            <a:ext cx="19069505" cy="18173700"/>
          </a:xfrm>
          <a:prstGeom prst="rect">
            <a:avLst/>
          </a:prstGeom>
        </p:spPr>
        <p:txBody>
          <a:bodyPr wrap="square">
            <a:spAutoFit/>
          </a:bodyPr>
          <a:lstStyle/>
          <a:p>
            <a:pPr marL="720090" lvl="0" indent="-457200">
              <a:spcAft>
                <a:spcPts val="480"/>
              </a:spcAft>
            </a:pPr>
            <a:r>
              <a:rPr lang="en-US" altLang="zh-TW" sz="5500" b="1" kern="0" dirty="0">
                <a:solidFill>
                  <a:srgbClr val="4472C4">
                    <a:lumMod val="50000"/>
                  </a:srgbClr>
                </a:solidFill>
                <a:latin typeface="Calibri" panose="020F0502020204030204" pitchFamily="34" charset="0"/>
                <a:ea typeface="標楷體" panose="03000509000000000000" pitchFamily="65" charset="-120"/>
              </a:rPr>
              <a:t>1.Silahkan cek jenis kelas yang dipilih apakah sesuai dengan pilihan anda, nomor siswa, nama, dan rincian biaya yang perlu dibayar, bila ada kesalahan hubungi pusat bahasa mandarin </a:t>
            </a:r>
            <a:r>
              <a:rPr lang="en-US" altLang="zh-TW" sz="5500" b="1" kern="0" dirty="0">
                <a:solidFill>
                  <a:srgbClr val="4472C4">
                    <a:lumMod val="50000"/>
                  </a:srgbClr>
                </a:solidFill>
                <a:latin typeface="Calibri" panose="020F0502020204030204" pitchFamily="34" charset="0"/>
                <a:ea typeface="標楷體" panose="03000509000000000000" pitchFamily="65" charset="-120"/>
                <a:sym typeface="+mn-ea"/>
              </a:rPr>
              <a:t>(05)226-7125#61113</a:t>
            </a:r>
            <a:endParaRPr lang="en-US" altLang="zh-TW" sz="5500" b="1" kern="0" dirty="0">
              <a:solidFill>
                <a:srgbClr val="4472C4">
                  <a:lumMod val="50000"/>
                </a:srgbClr>
              </a:solidFill>
              <a:latin typeface="Calibri" panose="020F0502020204030204" pitchFamily="34" charset="0"/>
              <a:ea typeface="標楷體" panose="03000509000000000000" pitchFamily="65" charset="-120"/>
            </a:endParaRPr>
          </a:p>
          <a:p>
            <a:pPr marL="720090" lvl="0" indent="-457200">
              <a:spcAft>
                <a:spcPts val="480"/>
              </a:spcAft>
            </a:pPr>
            <a:r>
              <a:rPr lang="en-US" altLang="zh-TW" sz="5500" b="1" kern="0" dirty="0">
                <a:solidFill>
                  <a:srgbClr val="4472C4">
                    <a:lumMod val="50000"/>
                  </a:srgbClr>
                </a:solidFill>
                <a:latin typeface="Calibri" panose="020F0502020204030204" pitchFamily="34" charset="0"/>
                <a:ea typeface="標楷體" panose="03000509000000000000" pitchFamily="65" charset="-120"/>
              </a:rPr>
              <a:t>2.Silahkan bayar pada waktu yang ditentukan, berbagai cara pembayaran bisa dilakukan</a:t>
            </a:r>
            <a:r>
              <a:rPr lang="zh-TW" altLang="en-US" sz="5500" b="1" kern="0" dirty="0">
                <a:solidFill>
                  <a:srgbClr val="4472C4">
                    <a:lumMod val="50000"/>
                  </a:srgbClr>
                </a:solidFill>
                <a:latin typeface="Calibri" panose="020F0502020204030204" pitchFamily="34" charset="0"/>
                <a:ea typeface="標楷體" panose="03000509000000000000" pitchFamily="65" charset="-120"/>
              </a:rPr>
              <a:t>：</a:t>
            </a:r>
            <a:endParaRPr lang="en-US" altLang="zh-TW" sz="5500" b="1" kern="0" dirty="0">
              <a:solidFill>
                <a:srgbClr val="4472C4">
                  <a:lumMod val="50000"/>
                </a:srgbClr>
              </a:solidFill>
              <a:latin typeface="Calibri" panose="020F0502020204030204" pitchFamily="34" charset="0"/>
              <a:ea typeface="標楷體" panose="03000509000000000000" pitchFamily="65" charset="-120"/>
            </a:endParaRPr>
          </a:p>
          <a:p>
            <a:pPr marL="720090" lvl="0" indent="-457200">
              <a:spcAft>
                <a:spcPts val="480"/>
              </a:spcAft>
            </a:pPr>
            <a:r>
              <a:rPr lang="en-US" altLang="zh-HK" sz="5500" b="1" kern="0" dirty="0">
                <a:solidFill>
                  <a:srgbClr val="4472C4">
                    <a:lumMod val="50000"/>
                  </a:srgbClr>
                </a:solidFill>
                <a:latin typeface="Calibri" panose="020F0502020204030204" pitchFamily="34" charset="0"/>
                <a:ea typeface="標楷體" panose="03000509000000000000" pitchFamily="65" charset="-120"/>
              </a:rPr>
              <a:t>&gt; Taiwan Corporate Bank (Taiwan Business Bank) menawarkan "Bayar di konter", "Remitansi", "Transfer ATM", atau "Pembayaran online kartu kredit".</a:t>
            </a:r>
          </a:p>
          <a:p>
            <a:pPr marL="720090" lvl="0" indent="-457200">
              <a:spcAft>
                <a:spcPts val="480"/>
              </a:spcAft>
            </a:pPr>
            <a:r>
              <a:rPr lang="en-US" altLang="zh-HK" sz="5500" b="1" kern="0" dirty="0">
                <a:solidFill>
                  <a:srgbClr val="4472C4">
                    <a:lumMod val="50000"/>
                  </a:srgbClr>
                </a:solidFill>
                <a:latin typeface="Calibri" panose="020F0502020204030204" pitchFamily="34" charset="0"/>
                <a:ea typeface="標楷體" panose="03000509000000000000" pitchFamily="65" charset="-120"/>
              </a:rPr>
              <a:t>&gt; supermarket "7-11", "FamilyMart", pastikan untuk meminta bukti pembayaran. Ada biaya penanganan sekitar NTD 10 hingga NTD 30.</a:t>
            </a:r>
          </a:p>
          <a:p>
            <a:pPr marL="720090" lvl="0" indent="-457200">
              <a:spcAft>
                <a:spcPts val="480"/>
              </a:spcAft>
            </a:pPr>
            <a:r>
              <a:rPr lang="en-US" altLang="zh-TW" sz="5500" b="1" kern="0" dirty="0">
                <a:solidFill>
                  <a:srgbClr val="4472C4">
                    <a:lumMod val="50000"/>
                  </a:srgbClr>
                </a:solidFill>
                <a:latin typeface="Calibri" panose="020F0502020204030204" pitchFamily="34" charset="0"/>
                <a:ea typeface="標楷體" panose="03000509000000000000" pitchFamily="65" charset="-120"/>
              </a:rPr>
              <a:t>3.</a:t>
            </a:r>
            <a:r>
              <a:rPr lang="en-US" altLang="zh-HK" sz="5500" b="1" kern="0" dirty="0">
                <a:solidFill>
                  <a:srgbClr val="4472C4">
                    <a:lumMod val="50000"/>
                  </a:srgbClr>
                </a:solidFill>
                <a:latin typeface="Calibri" panose="020F0502020204030204" pitchFamily="34" charset="0"/>
                <a:ea typeface="標楷體" panose="03000509000000000000" pitchFamily="65" charset="-120"/>
              </a:rPr>
              <a:t>Harap simpan bukti pembayaran dengan baik. Bukti pembayaran ini akan digunakan sebagai pengajuan subsidi pendidikan, mengurangi pajak penghasilan individu atau mengajukan penangguhan atau penghentian studi, dll. Jika hilang, akan dikenakan biaya pemrosesan sebesar NTD$50 untuk penerbitan ulang.</a:t>
            </a:r>
            <a:endParaRPr lang="en-US" altLang="zh-TW" sz="5500" b="1" kern="0" dirty="0">
              <a:solidFill>
                <a:srgbClr val="4472C4">
                  <a:lumMod val="50000"/>
                </a:srgbClr>
              </a:solidFill>
              <a:latin typeface="Calibri" panose="020F0502020204030204" pitchFamily="34" charset="0"/>
              <a:ea typeface="標楷體" panose="03000509000000000000" pitchFamily="65" charset="-120"/>
            </a:endParaRPr>
          </a:p>
          <a:p>
            <a:pPr marL="720090" lvl="0" indent="-457200">
              <a:spcAft>
                <a:spcPts val="480"/>
              </a:spcAft>
            </a:pPr>
            <a:r>
              <a:rPr lang="en-US" altLang="zh-TW" sz="5500" b="1" kern="0" dirty="0">
                <a:solidFill>
                  <a:srgbClr val="4472C4">
                    <a:lumMod val="50000"/>
                  </a:srgbClr>
                </a:solidFill>
                <a:latin typeface="Calibri" panose="020F0502020204030204" pitchFamily="34" charset="0"/>
                <a:ea typeface="標楷體" panose="03000509000000000000" pitchFamily="65" charset="-120"/>
              </a:rPr>
              <a:t>4.</a:t>
            </a:r>
            <a:r>
              <a:rPr lang="en-US" altLang="zh-HK" sz="5500" b="1" kern="0" dirty="0">
                <a:solidFill>
                  <a:srgbClr val="4472C4">
                    <a:lumMod val="50000"/>
                  </a:srgbClr>
                </a:solidFill>
                <a:latin typeface="Calibri" panose="020F0502020204030204" pitchFamily="34" charset="0"/>
                <a:ea typeface="標楷體" panose="03000509000000000000" pitchFamily="65" charset="-120"/>
              </a:rPr>
              <a:t>Jika Anda gagal membayar biaya dalam waktu yang ditentukan, pusat akan membatalkan penerimaan Anda tanpa pemberitahuan lebih lanjut.</a:t>
            </a:r>
            <a:endParaRPr lang="en-US" altLang="zh-TW" sz="55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endParaRPr>
          </a:p>
        </p:txBody>
      </p:sp>
      <p:sp>
        <p:nvSpPr>
          <p:cNvPr id="11" name="矩形 10"/>
          <p:cNvSpPr/>
          <p:nvPr/>
        </p:nvSpPr>
        <p:spPr>
          <a:xfrm rot="10800000">
            <a:off x="1264919" y="20731296"/>
            <a:ext cx="10494319" cy="877484"/>
          </a:xfrm>
          <a:prstGeom prst="rect">
            <a:avLst/>
          </a:prstGeom>
        </p:spPr>
        <p:txBody>
          <a:bodyPr wrap="square">
            <a:spAutoFit/>
          </a:bodyPr>
          <a:lstStyle/>
          <a:p>
            <a:endParaRPr lang="zh-TW" altLang="en-US" dirty="0"/>
          </a:p>
        </p:txBody>
      </p:sp>
      <p:sp>
        <p:nvSpPr>
          <p:cNvPr id="12" name="矩形 11"/>
          <p:cNvSpPr/>
          <p:nvPr/>
        </p:nvSpPr>
        <p:spPr>
          <a:xfrm>
            <a:off x="1264920" y="28862655"/>
            <a:ext cx="13805535" cy="2949575"/>
          </a:xfrm>
          <a:prstGeom prst="rect">
            <a:avLst/>
          </a:prstGeom>
        </p:spPr>
        <p:txBody>
          <a:bodyPr wrap="square">
            <a:noAutofit/>
          </a:bodyPr>
          <a:lstStyle/>
          <a:p>
            <a:r>
              <a:rPr lang="en-US" altLang="zh-TW" sz="9600" b="1" kern="0" dirty="0">
                <a:solidFill>
                  <a:srgbClr val="00B0F0"/>
                </a:solidFill>
                <a:latin typeface="Calibri" panose="020F0502020204030204" pitchFamily="34" charset="0"/>
                <a:ea typeface="標楷體" panose="03000509000000000000" pitchFamily="65" charset="-120"/>
                <a:cs typeface="新細明體" panose="02020500000000000000" pitchFamily="18" charset="-120"/>
              </a:rPr>
              <a:t>SELAMAT ANDA TELAH MENYELESAIKANYA</a:t>
            </a:r>
            <a:r>
              <a:rPr lang="zh-TW" altLang="en-US" sz="9600" b="1" kern="0" dirty="0">
                <a:solidFill>
                  <a:srgbClr val="00B0F0"/>
                </a:solidFill>
                <a:latin typeface="Calibri" panose="020F0502020204030204" pitchFamily="34" charset="0"/>
                <a:ea typeface="標楷體" panose="03000509000000000000" pitchFamily="65" charset="-120"/>
                <a:cs typeface="新細明體" panose="02020500000000000000" pitchFamily="18" charset="-120"/>
              </a:rPr>
              <a:t>！</a:t>
            </a:r>
          </a:p>
        </p:txBody>
      </p:sp>
      <p:sp>
        <p:nvSpPr>
          <p:cNvPr id="2" name="文字框 1"/>
          <p:cNvSpPr txBox="1"/>
          <p:nvPr/>
        </p:nvSpPr>
        <p:spPr>
          <a:xfrm>
            <a:off x="963930" y="20224115"/>
            <a:ext cx="14822170" cy="1568450"/>
          </a:xfrm>
          <a:prstGeom prst="rect">
            <a:avLst/>
          </a:prstGeom>
          <a:noFill/>
        </p:spPr>
        <p:txBody>
          <a:bodyPr wrap="square" rtlCol="0">
            <a:spAutoFit/>
          </a:bodyPr>
          <a:lstStyle/>
          <a:p>
            <a:r>
              <a:rPr lang="en-US" altLang="zh-TW" sz="9600" b="1" kern="0" dirty="0">
                <a:solidFill>
                  <a:srgbClr val="70AD47">
                    <a:lumMod val="50000"/>
                  </a:srgbClr>
                </a:solidFill>
                <a:latin typeface="Calibri" panose="020F0502020204030204" pitchFamily="34" charset="0"/>
                <a:ea typeface="標楷體" panose="03000509000000000000" pitchFamily="65" charset="-120"/>
                <a:cs typeface="新細明體" panose="02020500000000000000" pitchFamily="18" charset="-120"/>
                <a:sym typeface="+mn-ea"/>
              </a:rPr>
              <a:t>(</a:t>
            </a:r>
            <a:r>
              <a:rPr lang="zh-TW" altLang="en-US" sz="9600" b="1" kern="0" dirty="0">
                <a:solidFill>
                  <a:srgbClr val="70AD47">
                    <a:lumMod val="50000"/>
                  </a:srgbClr>
                </a:solidFill>
                <a:latin typeface="Calibri" panose="020F0502020204030204" pitchFamily="34" charset="0"/>
                <a:ea typeface="標楷體" panose="03000509000000000000" pitchFamily="65" charset="-120"/>
                <a:cs typeface="新細明體" panose="02020500000000000000" pitchFamily="18" charset="-120"/>
                <a:sym typeface="+mn-ea"/>
              </a:rPr>
              <a:t>三</a:t>
            </a:r>
            <a:r>
              <a:rPr lang="en-US" altLang="zh-TW" sz="9600" b="1" kern="0" dirty="0">
                <a:solidFill>
                  <a:srgbClr val="70AD47">
                    <a:lumMod val="50000"/>
                  </a:srgbClr>
                </a:solidFill>
                <a:latin typeface="Calibri" panose="020F0502020204030204" pitchFamily="34" charset="0"/>
                <a:ea typeface="標楷體" panose="03000509000000000000" pitchFamily="65" charset="-120"/>
                <a:cs typeface="新細明體" panose="02020500000000000000" pitchFamily="18" charset="-120"/>
                <a:sym typeface="+mn-ea"/>
              </a:rPr>
              <a:t>) Daftar Ulang/Registrasi</a:t>
            </a:r>
            <a:endParaRPr lang="zh-TW" altLang="en-US" sz="9600" b="1" kern="0" dirty="0">
              <a:solidFill>
                <a:srgbClr val="70AD47">
                  <a:lumMod val="50000"/>
                </a:srgbClr>
              </a:solidFill>
              <a:latin typeface="Calibri" panose="020F0502020204030204" pitchFamily="34" charset="0"/>
              <a:ea typeface="標楷體" panose="03000509000000000000" pitchFamily="65" charset="-120"/>
              <a:cs typeface="新細明體" panose="02020500000000000000" pitchFamily="18" charset="-120"/>
            </a:endParaRPr>
          </a:p>
        </p:txBody>
      </p:sp>
      <p:sp>
        <p:nvSpPr>
          <p:cNvPr id="14" name="矩形 13"/>
          <p:cNvSpPr/>
          <p:nvPr/>
        </p:nvSpPr>
        <p:spPr>
          <a:xfrm>
            <a:off x="963930" y="21740495"/>
            <a:ext cx="18016220" cy="3661410"/>
          </a:xfrm>
          <a:prstGeom prst="rect">
            <a:avLst/>
          </a:prstGeom>
        </p:spPr>
        <p:txBody>
          <a:bodyPr wrap="square">
            <a:noAutofit/>
          </a:bodyPr>
          <a:lstStyle/>
          <a:p>
            <a:pPr marL="893445" lvl="0" indent="-857250">
              <a:buFont typeface="Wingdings" panose="05000000000000000000" pitchFamily="2" charset="2"/>
              <a:buChar char="u"/>
            </a:pPr>
            <a:r>
              <a:rPr lang="en-US" altLang="zh-TW"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Setelah membayar, akan dihubungi waktu pendaftaran ulang, mohon datang kepusat bahasa mandarin pada waktu yang ditentukan untuk menyelesaikan prosedur pendaftaran (termasuk verifikasi identitas,tocfl, </a:t>
            </a: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pengumpulan informasi terkait, pembayaran biaya akomodasi</a:t>
            </a:r>
          </a:p>
          <a:p>
            <a:pPr marL="36195" lvl="0" indent="0">
              <a:buFont typeface="Wingdings" panose="05000000000000000000" pitchFamily="2" charset="2"/>
              <a:buNone/>
            </a:pPr>
            <a:r>
              <a:rPr lang="en-US" altLang="zh-HK" sz="6000" b="1" kern="0" dirty="0">
                <a:solidFill>
                  <a:srgbClr val="4472C4">
                    <a:lumMod val="50000"/>
                  </a:srgbClr>
                </a:solidFill>
                <a:latin typeface="Calibri" panose="020F0502020204030204" pitchFamily="34" charset="0"/>
                <a:ea typeface="標楷體" panose="03000509000000000000" pitchFamily="65" charset="-120"/>
                <a:cs typeface="新細明體" panose="02020500000000000000" pitchFamily="18" charset="-120"/>
              </a:rPr>
              <a:t>     /asrama, dll).</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1654*1397"/>
  <p:tag name="TABLE_ENDDRAG_RECT" val="23*1050*1654*1397"/>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617*552"/>
  <p:tag name="TABLE_ENDDRAG_RECT" val="49*268*1617*552"/>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1617*228"/>
  <p:tag name="TABLE_ENDDRAG_RECT" val="49*1643*1617*228"/>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1579*680"/>
  <p:tag name="TABLE_ENDDRAG_RECT" val="49*285*1579*680"/>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1579*680"/>
  <p:tag name="TABLE_ENDDRAG_RECT" val="49*285*1579*680"/>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1579*680"/>
  <p:tag name="TABLE_ENDDRAG_RECT" val="49*285*1579*680"/>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1626*525"/>
  <p:tag name="TABLE_ENDDRAG_RECT" val="45*837*1626*525"/>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1626*525"/>
  <p:tag name="TABLE_ENDDRAG_RECT" val="45*837*1626*525"/>
</p:tagLst>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1230</Words>
  <Application>Microsoft Office PowerPoint</Application>
  <PresentationFormat>自訂</PresentationFormat>
  <Paragraphs>287</Paragraphs>
  <Slides>6</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vt:i4>
      </vt:variant>
    </vt:vector>
  </HeadingPairs>
  <TitlesOfParts>
    <vt:vector size="15" baseType="lpstr">
      <vt:lpstr>新細明體</vt:lpstr>
      <vt:lpstr>標楷體</vt:lpstr>
      <vt:lpstr>Arial</vt:lpstr>
      <vt:lpstr>Calibri</vt:lpstr>
      <vt:lpstr>Calibri Light</vt:lpstr>
      <vt:lpstr>Cambria</vt:lpstr>
      <vt:lpstr>Times New Roman</vt:lpstr>
      <vt:lpstr>Wingdings</vt:lpstr>
      <vt:lpstr>Office 佈景主題</vt:lpstr>
      <vt:lpstr>SELAMAT DATANG Kami menyambut siapapun yang berminat belajar bahasa mandarin  marilah bergabung dengan kami</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B203</dc:creator>
  <cp:lastModifiedBy>203-001</cp:lastModifiedBy>
  <cp:revision>34</cp:revision>
  <dcterms:created xsi:type="dcterms:W3CDTF">2019-10-23T00:44:00Z</dcterms:created>
  <dcterms:modified xsi:type="dcterms:W3CDTF">2025-10-01T01:54:11Z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2B7EBD266C9B47AB87716B6EB14313CA_12</vt:lpwstr>
  </property>
  <property fmtid="{D5CDD505-2E9C-101B-9397-08002B2CF9AE}" pid="3" name="KSOProductBuildVer">
    <vt:lpwstr>3076-12.2.0.21931</vt:lpwstr>
  </property>
</Properties>
</file>